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281" r:id="rId4"/>
    <p:sldId id="258" r:id="rId5"/>
    <p:sldId id="270" r:id="rId6"/>
    <p:sldId id="259" r:id="rId7"/>
    <p:sldId id="260" r:id="rId8"/>
    <p:sldId id="263" r:id="rId9"/>
    <p:sldId id="262" r:id="rId10"/>
    <p:sldId id="264" r:id="rId11"/>
    <p:sldId id="266" r:id="rId12"/>
    <p:sldId id="267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605BC-5020-4D66-880C-A66DB763DCB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7E5F88-6069-420F-B134-9E1ADC34F618}">
      <dgm:prSet/>
      <dgm:spPr/>
      <dgm:t>
        <a:bodyPr/>
        <a:lstStyle/>
        <a:p>
          <a:r>
            <a:rPr lang="hu-HU" dirty="0"/>
            <a:t>A mikrofonokról pár szó</a:t>
          </a:r>
          <a:endParaRPr lang="en-US" dirty="0"/>
        </a:p>
      </dgm:t>
    </dgm:pt>
    <dgm:pt modelId="{82E19D88-EBD8-4DE5-B859-3C32CE6B4DD7}" type="parTrans" cxnId="{C84FB49D-A732-45B9-B7B9-C8B72BB98671}">
      <dgm:prSet/>
      <dgm:spPr/>
      <dgm:t>
        <a:bodyPr/>
        <a:lstStyle/>
        <a:p>
          <a:endParaRPr lang="en-US"/>
        </a:p>
      </dgm:t>
    </dgm:pt>
    <dgm:pt modelId="{DDB40843-EE47-4463-B08F-50220698FA46}" type="sibTrans" cxnId="{C84FB49D-A732-45B9-B7B9-C8B72BB98671}">
      <dgm:prSet/>
      <dgm:spPr/>
      <dgm:t>
        <a:bodyPr/>
        <a:lstStyle/>
        <a:p>
          <a:endParaRPr lang="en-US"/>
        </a:p>
      </dgm:t>
    </dgm:pt>
    <dgm:pt modelId="{76C40D3D-62F0-4E9C-8F42-CBCE56EECCA8}">
      <dgm:prSet/>
      <dgm:spPr/>
      <dgm:t>
        <a:bodyPr/>
        <a:lstStyle/>
        <a:p>
          <a:r>
            <a:rPr lang="hu-HU" dirty="0"/>
            <a:t>Kábeltípusok és jellemzői</a:t>
          </a:r>
          <a:endParaRPr lang="en-US" dirty="0"/>
        </a:p>
      </dgm:t>
    </dgm:pt>
    <dgm:pt modelId="{520D015D-AF00-4513-9987-69724D3D3226}" type="parTrans" cxnId="{F755DF80-0CB4-4C81-A636-45B42F636929}">
      <dgm:prSet/>
      <dgm:spPr/>
      <dgm:t>
        <a:bodyPr/>
        <a:lstStyle/>
        <a:p>
          <a:endParaRPr lang="en-US"/>
        </a:p>
      </dgm:t>
    </dgm:pt>
    <dgm:pt modelId="{FEEB05B8-864A-49FA-BE3C-2D8BD19735A9}" type="sibTrans" cxnId="{F755DF80-0CB4-4C81-A636-45B42F636929}">
      <dgm:prSet/>
      <dgm:spPr/>
      <dgm:t>
        <a:bodyPr/>
        <a:lstStyle/>
        <a:p>
          <a:endParaRPr lang="en-US"/>
        </a:p>
      </dgm:t>
    </dgm:pt>
    <dgm:pt modelId="{F4DF8A3F-955B-4A17-8706-9118117D6002}">
      <dgm:prSet/>
      <dgm:spPr/>
      <dgm:t>
        <a:bodyPr/>
        <a:lstStyle/>
        <a:p>
          <a:r>
            <a:rPr lang="hu-HU" dirty="0"/>
            <a:t>A </a:t>
          </a:r>
          <a:r>
            <a:rPr lang="hu-HU" dirty="0" err="1"/>
            <a:t>rider</a:t>
          </a:r>
          <a:r>
            <a:rPr lang="hu-HU" dirty="0"/>
            <a:t> fogalma</a:t>
          </a:r>
          <a:endParaRPr lang="en-US" dirty="0"/>
        </a:p>
      </dgm:t>
    </dgm:pt>
    <dgm:pt modelId="{EF46B202-A631-4DD9-A909-251026B32E76}" type="parTrans" cxnId="{358B948D-7206-40F9-964D-442E17A35609}">
      <dgm:prSet/>
      <dgm:spPr/>
      <dgm:t>
        <a:bodyPr/>
        <a:lstStyle/>
        <a:p>
          <a:endParaRPr lang="en-US"/>
        </a:p>
      </dgm:t>
    </dgm:pt>
    <dgm:pt modelId="{49F447B0-ED3F-4566-A369-8F1DAD276204}" type="sibTrans" cxnId="{358B948D-7206-40F9-964D-442E17A35609}">
      <dgm:prSet/>
      <dgm:spPr/>
      <dgm:t>
        <a:bodyPr/>
        <a:lstStyle/>
        <a:p>
          <a:endParaRPr lang="en-US"/>
        </a:p>
      </dgm:t>
    </dgm:pt>
    <dgm:pt modelId="{CEBDDCBC-1E8E-4279-B414-CC473AAAE988}" type="pres">
      <dgm:prSet presAssocID="{6A7605BC-5020-4D66-880C-A66DB763DCB6}" presName="vert0" presStyleCnt="0">
        <dgm:presLayoutVars>
          <dgm:dir/>
          <dgm:animOne val="branch"/>
          <dgm:animLvl val="lvl"/>
        </dgm:presLayoutVars>
      </dgm:prSet>
      <dgm:spPr/>
    </dgm:pt>
    <dgm:pt modelId="{F29C6088-67C1-4A3B-AB91-72C027307E21}" type="pres">
      <dgm:prSet presAssocID="{BD7E5F88-6069-420F-B134-9E1ADC34F618}" presName="thickLine" presStyleLbl="alignNode1" presStyleIdx="0" presStyleCnt="3"/>
      <dgm:spPr/>
    </dgm:pt>
    <dgm:pt modelId="{D48BD9E6-9A92-40C6-90EE-73A13B5AE4AD}" type="pres">
      <dgm:prSet presAssocID="{BD7E5F88-6069-420F-B134-9E1ADC34F618}" presName="horz1" presStyleCnt="0"/>
      <dgm:spPr/>
    </dgm:pt>
    <dgm:pt modelId="{94714BBD-2F0B-4549-A3E9-E2FB0EDA764C}" type="pres">
      <dgm:prSet presAssocID="{BD7E5F88-6069-420F-B134-9E1ADC34F618}" presName="tx1" presStyleLbl="revTx" presStyleIdx="0" presStyleCnt="3"/>
      <dgm:spPr/>
    </dgm:pt>
    <dgm:pt modelId="{F7A34B9D-CB95-4719-AD35-B08DE35E6276}" type="pres">
      <dgm:prSet presAssocID="{BD7E5F88-6069-420F-B134-9E1ADC34F618}" presName="vert1" presStyleCnt="0"/>
      <dgm:spPr/>
    </dgm:pt>
    <dgm:pt modelId="{1260B994-56FE-4F20-83C4-1D222C6B1CCB}" type="pres">
      <dgm:prSet presAssocID="{76C40D3D-62F0-4E9C-8F42-CBCE56EECCA8}" presName="thickLine" presStyleLbl="alignNode1" presStyleIdx="1" presStyleCnt="3"/>
      <dgm:spPr/>
    </dgm:pt>
    <dgm:pt modelId="{17968088-99E4-4F47-AC8A-D8A42CE9A2D1}" type="pres">
      <dgm:prSet presAssocID="{76C40D3D-62F0-4E9C-8F42-CBCE56EECCA8}" presName="horz1" presStyleCnt="0"/>
      <dgm:spPr/>
    </dgm:pt>
    <dgm:pt modelId="{BB6642B7-130A-4AB1-918D-92BE464B5C01}" type="pres">
      <dgm:prSet presAssocID="{76C40D3D-62F0-4E9C-8F42-CBCE56EECCA8}" presName="tx1" presStyleLbl="revTx" presStyleIdx="1" presStyleCnt="3"/>
      <dgm:spPr/>
    </dgm:pt>
    <dgm:pt modelId="{37E441C5-C22E-4261-8107-133FB27BD7E1}" type="pres">
      <dgm:prSet presAssocID="{76C40D3D-62F0-4E9C-8F42-CBCE56EECCA8}" presName="vert1" presStyleCnt="0"/>
      <dgm:spPr/>
    </dgm:pt>
    <dgm:pt modelId="{836EFF29-A2AB-4869-91AF-AEB0E29CCECE}" type="pres">
      <dgm:prSet presAssocID="{F4DF8A3F-955B-4A17-8706-9118117D6002}" presName="thickLine" presStyleLbl="alignNode1" presStyleIdx="2" presStyleCnt="3"/>
      <dgm:spPr/>
    </dgm:pt>
    <dgm:pt modelId="{DF3770DF-FA85-43BE-AC67-4D6A6321D143}" type="pres">
      <dgm:prSet presAssocID="{F4DF8A3F-955B-4A17-8706-9118117D6002}" presName="horz1" presStyleCnt="0"/>
      <dgm:spPr/>
    </dgm:pt>
    <dgm:pt modelId="{4BA60C3A-843F-489B-9AED-6E2477AFBD35}" type="pres">
      <dgm:prSet presAssocID="{F4DF8A3F-955B-4A17-8706-9118117D6002}" presName="tx1" presStyleLbl="revTx" presStyleIdx="2" presStyleCnt="3"/>
      <dgm:spPr/>
    </dgm:pt>
    <dgm:pt modelId="{93466CEE-68FF-4B20-BB2C-60051BC91CA1}" type="pres">
      <dgm:prSet presAssocID="{F4DF8A3F-955B-4A17-8706-9118117D6002}" presName="vert1" presStyleCnt="0"/>
      <dgm:spPr/>
    </dgm:pt>
  </dgm:ptLst>
  <dgm:cxnLst>
    <dgm:cxn modelId="{F755DF80-0CB4-4C81-A636-45B42F636929}" srcId="{6A7605BC-5020-4D66-880C-A66DB763DCB6}" destId="{76C40D3D-62F0-4E9C-8F42-CBCE56EECCA8}" srcOrd="1" destOrd="0" parTransId="{520D015D-AF00-4513-9987-69724D3D3226}" sibTransId="{FEEB05B8-864A-49FA-BE3C-2D8BD19735A9}"/>
    <dgm:cxn modelId="{358B948D-7206-40F9-964D-442E17A35609}" srcId="{6A7605BC-5020-4D66-880C-A66DB763DCB6}" destId="{F4DF8A3F-955B-4A17-8706-9118117D6002}" srcOrd="2" destOrd="0" parTransId="{EF46B202-A631-4DD9-A909-251026B32E76}" sibTransId="{49F447B0-ED3F-4566-A369-8F1DAD276204}"/>
    <dgm:cxn modelId="{45808F90-A5C7-4BB8-B28B-D8EA83A77FF4}" type="presOf" srcId="{F4DF8A3F-955B-4A17-8706-9118117D6002}" destId="{4BA60C3A-843F-489B-9AED-6E2477AFBD35}" srcOrd="0" destOrd="0" presId="urn:microsoft.com/office/officeart/2008/layout/LinedList"/>
    <dgm:cxn modelId="{C84FB49D-A732-45B9-B7B9-C8B72BB98671}" srcId="{6A7605BC-5020-4D66-880C-A66DB763DCB6}" destId="{BD7E5F88-6069-420F-B134-9E1ADC34F618}" srcOrd="0" destOrd="0" parTransId="{82E19D88-EBD8-4DE5-B859-3C32CE6B4DD7}" sibTransId="{DDB40843-EE47-4463-B08F-50220698FA46}"/>
    <dgm:cxn modelId="{98512BCB-765F-4234-8EAF-ECFF35BD442F}" type="presOf" srcId="{6A7605BC-5020-4D66-880C-A66DB763DCB6}" destId="{CEBDDCBC-1E8E-4279-B414-CC473AAAE988}" srcOrd="0" destOrd="0" presId="urn:microsoft.com/office/officeart/2008/layout/LinedList"/>
    <dgm:cxn modelId="{AF8F94D2-FF7F-4DA7-A5F1-CA5E8A40702E}" type="presOf" srcId="{BD7E5F88-6069-420F-B134-9E1ADC34F618}" destId="{94714BBD-2F0B-4549-A3E9-E2FB0EDA764C}" srcOrd="0" destOrd="0" presId="urn:microsoft.com/office/officeart/2008/layout/LinedList"/>
    <dgm:cxn modelId="{04C10ADF-518C-43CC-AFBD-6A796FE81CD6}" type="presOf" srcId="{76C40D3D-62F0-4E9C-8F42-CBCE56EECCA8}" destId="{BB6642B7-130A-4AB1-918D-92BE464B5C01}" srcOrd="0" destOrd="0" presId="urn:microsoft.com/office/officeart/2008/layout/LinedList"/>
    <dgm:cxn modelId="{1CE187FE-EF22-4536-8B5A-B648BCA8DD12}" type="presParOf" srcId="{CEBDDCBC-1E8E-4279-B414-CC473AAAE988}" destId="{F29C6088-67C1-4A3B-AB91-72C027307E21}" srcOrd="0" destOrd="0" presId="urn:microsoft.com/office/officeart/2008/layout/LinedList"/>
    <dgm:cxn modelId="{DF585A50-3FDA-49FB-9785-9C0419A1A722}" type="presParOf" srcId="{CEBDDCBC-1E8E-4279-B414-CC473AAAE988}" destId="{D48BD9E6-9A92-40C6-90EE-73A13B5AE4AD}" srcOrd="1" destOrd="0" presId="urn:microsoft.com/office/officeart/2008/layout/LinedList"/>
    <dgm:cxn modelId="{6F08B9F7-5965-4797-AAB9-256ED4061E00}" type="presParOf" srcId="{D48BD9E6-9A92-40C6-90EE-73A13B5AE4AD}" destId="{94714BBD-2F0B-4549-A3E9-E2FB0EDA764C}" srcOrd="0" destOrd="0" presId="urn:microsoft.com/office/officeart/2008/layout/LinedList"/>
    <dgm:cxn modelId="{59D18C1E-6EFE-4425-94FB-7DF134A70081}" type="presParOf" srcId="{D48BD9E6-9A92-40C6-90EE-73A13B5AE4AD}" destId="{F7A34B9D-CB95-4719-AD35-B08DE35E6276}" srcOrd="1" destOrd="0" presId="urn:microsoft.com/office/officeart/2008/layout/LinedList"/>
    <dgm:cxn modelId="{3B6BCAD5-EFDA-4202-8662-E0504517BE40}" type="presParOf" srcId="{CEBDDCBC-1E8E-4279-B414-CC473AAAE988}" destId="{1260B994-56FE-4F20-83C4-1D222C6B1CCB}" srcOrd="2" destOrd="0" presId="urn:microsoft.com/office/officeart/2008/layout/LinedList"/>
    <dgm:cxn modelId="{F4407894-D5C0-4C50-AEEE-8FF76223F9F1}" type="presParOf" srcId="{CEBDDCBC-1E8E-4279-B414-CC473AAAE988}" destId="{17968088-99E4-4F47-AC8A-D8A42CE9A2D1}" srcOrd="3" destOrd="0" presId="urn:microsoft.com/office/officeart/2008/layout/LinedList"/>
    <dgm:cxn modelId="{EEC01A57-0438-4B63-B0C3-D36408EF315A}" type="presParOf" srcId="{17968088-99E4-4F47-AC8A-D8A42CE9A2D1}" destId="{BB6642B7-130A-4AB1-918D-92BE464B5C01}" srcOrd="0" destOrd="0" presId="urn:microsoft.com/office/officeart/2008/layout/LinedList"/>
    <dgm:cxn modelId="{AD6E7B63-9B36-4D68-8CC1-E65DED18E8C6}" type="presParOf" srcId="{17968088-99E4-4F47-AC8A-D8A42CE9A2D1}" destId="{37E441C5-C22E-4261-8107-133FB27BD7E1}" srcOrd="1" destOrd="0" presId="urn:microsoft.com/office/officeart/2008/layout/LinedList"/>
    <dgm:cxn modelId="{45C19FC0-E3A2-4F18-9C9E-E7702EE8176E}" type="presParOf" srcId="{CEBDDCBC-1E8E-4279-B414-CC473AAAE988}" destId="{836EFF29-A2AB-4869-91AF-AEB0E29CCECE}" srcOrd="4" destOrd="0" presId="urn:microsoft.com/office/officeart/2008/layout/LinedList"/>
    <dgm:cxn modelId="{DE26EE6E-3261-42CA-9FEB-E02E0BDA9C52}" type="presParOf" srcId="{CEBDDCBC-1E8E-4279-B414-CC473AAAE988}" destId="{DF3770DF-FA85-43BE-AC67-4D6A6321D143}" srcOrd="5" destOrd="0" presId="urn:microsoft.com/office/officeart/2008/layout/LinedList"/>
    <dgm:cxn modelId="{DA1CE801-F2B0-44F6-BD4C-E70D3A228A45}" type="presParOf" srcId="{DF3770DF-FA85-43BE-AC67-4D6A6321D143}" destId="{4BA60C3A-843F-489B-9AED-6E2477AFBD35}" srcOrd="0" destOrd="0" presId="urn:microsoft.com/office/officeart/2008/layout/LinedList"/>
    <dgm:cxn modelId="{FB4865B1-30C5-4CDF-93AC-155F4123085A}" type="presParOf" srcId="{DF3770DF-FA85-43BE-AC67-4D6A6321D143}" destId="{93466CEE-68FF-4B20-BB2C-60051BC91C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6088-67C1-4A3B-AB91-72C027307E2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14BBD-2F0B-4549-A3E9-E2FB0EDA764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100" kern="1200" dirty="0"/>
            <a:t>A mikrofonokról pár szó</a:t>
          </a:r>
          <a:endParaRPr lang="en-US" sz="5100" kern="1200" dirty="0"/>
        </a:p>
      </dsp:txBody>
      <dsp:txXfrm>
        <a:off x="0" y="2703"/>
        <a:ext cx="6900512" cy="1843578"/>
      </dsp:txXfrm>
    </dsp:sp>
    <dsp:sp modelId="{1260B994-56FE-4F20-83C4-1D222C6B1CC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642B7-130A-4AB1-918D-92BE464B5C0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100" kern="1200" dirty="0"/>
            <a:t>Kábeltípusok és jellemzői</a:t>
          </a:r>
          <a:endParaRPr lang="en-US" sz="5100" kern="1200" dirty="0"/>
        </a:p>
      </dsp:txBody>
      <dsp:txXfrm>
        <a:off x="0" y="1846281"/>
        <a:ext cx="6900512" cy="1843578"/>
      </dsp:txXfrm>
    </dsp:sp>
    <dsp:sp modelId="{836EFF29-A2AB-4869-91AF-AEB0E29CCEC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60C3A-843F-489B-9AED-6E2477AFBD35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100" kern="1200" dirty="0"/>
            <a:t>A </a:t>
          </a:r>
          <a:r>
            <a:rPr lang="hu-HU" sz="5100" kern="1200" dirty="0" err="1"/>
            <a:t>rider</a:t>
          </a:r>
          <a:r>
            <a:rPr lang="hu-HU" sz="5100" kern="1200" dirty="0"/>
            <a:t> fogalma</a:t>
          </a:r>
          <a:endParaRPr lang="en-US" sz="51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675A-6372-4C71-BC4C-8D86714DD4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94A3-C49E-4ACC-9978-B4EE3AA357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4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E2CF44-2B13-41B4-A334-1CDF534EEBBF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E4A69B-A439-0C3C-FE9C-3A348865B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41E0108-5BE6-EB92-4967-79D367F9D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426489-CA97-C0DC-E3EE-FDE3329E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CCEEF5-F645-150D-9C23-D67DDC49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3C8027-6297-55D0-E267-D9DED53D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43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4B7B5E-544A-D3C8-0DE1-F738B20D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23C852-D123-85F3-A268-9656A27DA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4C5B9B-8638-7228-B9A2-262051AB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A1633DE-8FC8-11BE-2B75-C1FC65CC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6D69B3-C84A-9EE9-8483-4031E860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87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E507CA1-B111-0E1A-FC2C-2E28083D3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6452391-8C48-E2E2-C6C8-54D91B7BF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11BDCE-4BCA-D13A-0CD9-96D629EA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4363D8-E869-F0EA-D852-49C6D5C5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109C0B-D81F-E7F0-C7AB-440FF7C0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11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7" name="Téglalap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97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39B665-8F0B-4FDC-9E99-50D219D141C1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170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9068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FA703B-9160-469B-833E-70BFD13EECD1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149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B663D-591C-4AC3-9885-B1388EE4E8B4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339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FAFBE6-4330-478A-B2C1-7C1019038ABD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303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78EBC-FA22-460B-AA45-F0DD86F0BA22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240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ADF2AB-14F7-495A-918A-F9A026390C0A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896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9AB350-2453-BE5C-29A8-916AB2AA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73F440-9FC2-811E-AAFE-8BB1F5DCF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309AA2-5972-04B7-C2FA-83020255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8391C0-C6D5-AADA-9F7E-ACA47365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0E95F9E-08A2-0967-D14B-D0345C1F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91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98EA3C-B895-4B3E-A7CB-26C208A4C9A7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1077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932FA-3D5B-490A-91E6-C5401EB65707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2813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A809B6-C9BE-46EB-8778-AD38FB37E99D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927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AA8013-86AA-AAD7-42CC-A55D91A3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09D7BD1-3A70-968D-78CA-542288D3C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049526-FAE5-6952-55C6-CBC95EB6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0EE302-DCE0-5F27-1A61-FACFFB2B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AC9151D-7491-4685-768F-486571FC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82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B218BF-113C-6ED3-BAFA-45CAD114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B4E64-7396-51B8-8C19-878543951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727235C-3934-8531-666C-E99B315C4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F3573D9-6D8F-9353-6105-A391D2FE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777964-3602-ECDC-A268-2A1E17A5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4F4A6EE-8B56-5116-BB0E-3044AA6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06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CCA5B6-824F-9939-D916-9269740B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89B62BB-4D6B-4058-685C-79D46659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6783C5-0D0D-D3E7-F9EE-B0079F44D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F04A52B-0220-2C7F-BC3C-CFAAC4F6B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C8D3B5-DF6B-857E-EB7A-6C6540DC1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3180494-4A38-3145-09EA-96FF432A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A51C03A-5A90-D361-D51A-2C5FA8FC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84C8633-3F00-F0D2-89E1-4C5EE4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25D802-2287-0554-43D8-63D1984E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771A678-EAE9-4FA3-6ADD-626DF157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4980D24-B996-A055-E1EF-BF184A6A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1AC0773-8FF4-F00F-AA0C-835CB39F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86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098A4C6-3620-F918-6F0A-92D317F8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2676194-F4FF-77C7-18D4-7092195A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FCBD29C-D4D6-6E4B-51B4-4219DB3E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22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4108C-6FA1-482B-ED24-C529DA88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249360-C7C9-B1D5-66B7-9328A4CB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5B3E3EA-277F-B230-6B70-8E60D792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BF8712D-94E2-2ECD-7072-E6A90C7A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EC762E4-4B99-86BB-CD50-68FB0EFA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B2B0C7-157B-FF03-662E-7CC75042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00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F20263-916A-9365-9C0F-4DA1E1F0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F554D7F-D4FC-7B15-5E53-71196CBF2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7E28864-C728-450F-DA1A-2A12ECDE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7EAC645-9C32-539A-1671-17CE0D2A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B389BB-8717-5D77-0139-EC49694F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2D3047-B0AE-0A74-4B89-C927FF85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2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D3685B4-F122-2DA4-745B-DB74A679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EC87851-8785-D31D-668C-6A9E0E284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26DA20-62DA-6ACC-F712-3CA32C0C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3A8C-56B8-4CE9-AA2C-E150A7C2F56E}" type="datetimeFigureOut">
              <a:rPr lang="hu-HU" smtClean="0"/>
              <a:t>2023. 08. 14.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5C6CDEE-B7CB-D8C6-9985-1A163A8F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529DD9-6323-8E49-A70D-691969F5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BF39-BEC9-4F84-82AE-038466988F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66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6601B1B-F761-4653-BEBD-490CE75DF860}" type="datetime1">
              <a:rPr lang="hu-HU" smtClean="0"/>
              <a:pPr/>
              <a:t>2023. 08. 14.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2755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5820" y="3165763"/>
            <a:ext cx="10509380" cy="1711037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/>
              <a:t>Hangtechnikai alapismeretek – főleg nem hangtechnikusoknak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8457" y="4953000"/>
            <a:ext cx="10406743" cy="685800"/>
          </a:xfrm>
        </p:spPr>
        <p:txBody>
          <a:bodyPr rtlCol="0"/>
          <a:lstStyle/>
          <a:p>
            <a:pPr rtl="0"/>
            <a:r>
              <a:rPr lang="hu-HU" dirty="0"/>
              <a:t>Nagy Lajos – KAZETTA – 2023.08.14.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cardoid">
            <a:extLst>
              <a:ext uri="{FF2B5EF4-FFF2-40B4-BE49-F238E27FC236}">
                <a16:creationId xmlns:a16="http://schemas.microsoft.com/office/drawing/2014/main" id="{934FFEE5-9337-0986-94E2-18300479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0" y="1687195"/>
            <a:ext cx="47815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6C6379-7B31-7478-6DF7-52C125FB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189975"/>
            <a:ext cx="11374016" cy="1325563"/>
          </a:xfrm>
        </p:spPr>
        <p:txBody>
          <a:bodyPr/>
          <a:lstStyle/>
          <a:p>
            <a:r>
              <a:rPr lang="hu-HU" dirty="0"/>
              <a:t>Miért fontos tudni a mikrofon karakterisztikáját?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5F35EC2E-92B0-162C-0B5C-F192D52A3B94}"/>
              </a:ext>
            </a:extLst>
          </p:cNvPr>
          <p:cNvSpPr txBox="1">
            <a:spLocks/>
          </p:cNvSpPr>
          <p:nvPr/>
        </p:nvSpPr>
        <p:spPr>
          <a:xfrm>
            <a:off x="1972310" y="1226317"/>
            <a:ext cx="2926080" cy="311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i="1" dirty="0"/>
              <a:t>Vese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0B9420A-6BD5-0ECF-D679-A877ACCC8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60312">
            <a:off x="5950531" y="4590551"/>
            <a:ext cx="1249017" cy="1217792"/>
          </a:xfrm>
          <a:prstGeom prst="rect">
            <a:avLst/>
          </a:prstGeom>
        </p:spPr>
      </p:pic>
      <p:pic>
        <p:nvPicPr>
          <p:cNvPr id="4" name="Picture 2" descr="vese mikrofon">
            <a:extLst>
              <a:ext uri="{FF2B5EF4-FFF2-40B4-BE49-F238E27FC236}">
                <a16:creationId xmlns:a16="http://schemas.microsoft.com/office/drawing/2014/main" id="{9BE76E51-F5DE-BD47-D1E3-F1CA450A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687195"/>
            <a:ext cx="48387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303364D-A39A-F52A-DA24-87A9CEC1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576" y="5053286"/>
            <a:ext cx="1249017" cy="1217792"/>
          </a:xfrm>
          <a:prstGeom prst="rect">
            <a:avLst/>
          </a:prstGeom>
        </p:spPr>
      </p:pic>
      <p:sp>
        <p:nvSpPr>
          <p:cNvPr id="8" name="Tartalom helye 2">
            <a:extLst>
              <a:ext uri="{FF2B5EF4-FFF2-40B4-BE49-F238E27FC236}">
                <a16:creationId xmlns:a16="http://schemas.microsoft.com/office/drawing/2014/main" id="{04CE4E8C-9E6D-93A8-EC75-F4905D1C2682}"/>
              </a:ext>
            </a:extLst>
          </p:cNvPr>
          <p:cNvSpPr txBox="1">
            <a:spLocks/>
          </p:cNvSpPr>
          <p:nvPr/>
        </p:nvSpPr>
        <p:spPr>
          <a:xfrm>
            <a:off x="6096000" y="1226317"/>
            <a:ext cx="4648289" cy="311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/>
              <a:t>Szuper- </a:t>
            </a:r>
            <a:r>
              <a:rPr lang="hu-HU" sz="4000" i="1" dirty="0" err="1"/>
              <a:t>hipervese</a:t>
            </a:r>
            <a:endParaRPr lang="hu-HU" sz="4000" i="1" dirty="0"/>
          </a:p>
        </p:txBody>
      </p:sp>
    </p:spTree>
    <p:extLst>
      <p:ext uri="{BB962C8B-B14F-4D97-AF65-F5344CB8AC3E}">
        <p14:creationId xmlns:p14="http://schemas.microsoft.com/office/powerpoint/2010/main" val="106116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8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6586801-536A-E1C0-52A7-31A91199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Larsen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effektus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BF9BA5-E11B-B044-3CF8-A296D8AE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Valami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búg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„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súg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„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sípol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</p:txBody>
      </p:sp>
      <p:sp>
        <p:nvSpPr>
          <p:cNvPr id="309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he Larsen Effect - YouTube">
            <a:extLst>
              <a:ext uri="{FF2B5EF4-FFF2-40B4-BE49-F238E27FC236}">
                <a16:creationId xmlns:a16="http://schemas.microsoft.com/office/drawing/2014/main" id="{7353BDF5-0B6C-0CCB-FA4B-E5D90A9EC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 b="7681"/>
          <a:stretch/>
        </p:blipFill>
        <p:spPr bwMode="auto">
          <a:xfrm>
            <a:off x="4654296" y="1125419"/>
            <a:ext cx="7214616" cy="457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DC1C3077-22B1-8309-4088-617D4CDD8BDC}"/>
              </a:ext>
            </a:extLst>
          </p:cNvPr>
          <p:cNvSpPr txBox="1">
            <a:spLocks/>
          </p:cNvSpPr>
          <p:nvPr/>
        </p:nvSpPr>
        <p:spPr>
          <a:xfrm>
            <a:off x="7394245" y="3638747"/>
            <a:ext cx="3571810" cy="155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200" b="1" dirty="0">
                <a:solidFill>
                  <a:srgbClr val="FF0000"/>
                </a:solidFill>
              </a:rPr>
              <a:t>Gerjedés!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C8A9E4-A1A8-956E-8C08-2705DCAB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gerjedés megakadályozásának lehetőségei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7B5F68-5A4E-FEC2-92B4-A0B69E88E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Fizikai megoldások</a:t>
            </a:r>
            <a:br>
              <a:rPr lang="hu-HU" dirty="0"/>
            </a:br>
            <a:r>
              <a:rPr lang="hu-HU" dirty="0"/>
              <a:t>- ne álljunk a hangfal elé mikrofonnal</a:t>
            </a:r>
            <a:br>
              <a:rPr lang="hu-HU" dirty="0"/>
            </a:br>
            <a:r>
              <a:rPr lang="hu-HU" dirty="0"/>
              <a:t>- változtassuk meg a hangfal helyzetét</a:t>
            </a:r>
            <a:br>
              <a:rPr lang="hu-HU" dirty="0"/>
            </a:br>
            <a:r>
              <a:rPr lang="hu-HU" dirty="0"/>
              <a:t>- növeljük a távolságot a mikrofon és a hangfal között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Elektronikai megoldások</a:t>
            </a:r>
            <a:br>
              <a:rPr lang="hu-HU" dirty="0"/>
            </a:br>
            <a:r>
              <a:rPr lang="hu-HU" dirty="0"/>
              <a:t>- adott gerjedési frekvencia kivágása (adott jelből, vagy kevert mixből)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48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B89CD5-6F36-4FD7-550A-22DF4A3D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u-HU" sz="5400"/>
              <a:t>A proximity effektus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5BD83B-E471-A547-5921-1361933A5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02336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közeltéri</a:t>
            </a:r>
            <a:r>
              <a:rPr lang="hu-HU" dirty="0"/>
              <a:t> (</a:t>
            </a:r>
            <a:r>
              <a:rPr lang="hu-HU" dirty="0" err="1"/>
              <a:t>proximity</a:t>
            </a:r>
            <a:r>
              <a:rPr lang="hu-HU" dirty="0"/>
              <a:t>) hatás az, amikor a mikrofon a hangforráshoz közelebb kerülve több basszust produkál.</a:t>
            </a:r>
          </a:p>
        </p:txBody>
      </p:sp>
      <p:pic>
        <p:nvPicPr>
          <p:cNvPr id="5" name="Kép 4" descr="A képen vázlat, monokróm, sziluett, fekete-fehér látható&#10;&#10;Automatikusan generált leírás">
            <a:extLst>
              <a:ext uri="{FF2B5EF4-FFF2-40B4-BE49-F238E27FC236}">
                <a16:creationId xmlns:a16="http://schemas.microsoft.com/office/drawing/2014/main" id="{A5CA5C3C-BE21-87D9-1836-F6C8B2C45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81797"/>
            <a:ext cx="6903720" cy="38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79DF6F-ED4E-C746-9D59-E7445B61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725"/>
            <a:ext cx="12192000" cy="1325563"/>
          </a:xfrm>
        </p:spPr>
        <p:txBody>
          <a:bodyPr/>
          <a:lstStyle/>
          <a:p>
            <a:pPr algn="ctr"/>
            <a:r>
              <a:rPr lang="hu-HU" dirty="0"/>
              <a:t>Hogyan </a:t>
            </a:r>
            <a:r>
              <a:rPr lang="hu-HU" b="1" u="sng" dirty="0"/>
              <a:t>NE</a:t>
            </a:r>
            <a:r>
              <a:rPr lang="hu-HU" dirty="0"/>
              <a:t> használjuk a mikrofont?</a:t>
            </a:r>
          </a:p>
        </p:txBody>
      </p:sp>
      <p:pic>
        <p:nvPicPr>
          <p:cNvPr id="1026" name="Picture 2" descr="Ne a mikrofon fejét fogjuk!">
            <a:extLst>
              <a:ext uri="{FF2B5EF4-FFF2-40B4-BE49-F238E27FC236}">
                <a16:creationId xmlns:a16="http://schemas.microsoft.com/office/drawing/2014/main" id="{BB7B974B-D0C0-A976-18EB-35D68E38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4" y="1219319"/>
            <a:ext cx="4791648" cy="26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 takarjuk el a membránt!">
            <a:extLst>
              <a:ext uri="{FF2B5EF4-FFF2-40B4-BE49-F238E27FC236}">
                <a16:creationId xmlns:a16="http://schemas.microsoft.com/office/drawing/2014/main" id="{0EA341D5-B17C-9DE4-2DE9-B8D47DC5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56" y="1219319"/>
            <a:ext cx="4791649" cy="26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legrosszabb!">
            <a:extLst>
              <a:ext uri="{FF2B5EF4-FFF2-40B4-BE49-F238E27FC236}">
                <a16:creationId xmlns:a16="http://schemas.microsoft.com/office/drawing/2014/main" id="{6C6EE783-0576-B7A1-6F6B-5BDC21D5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4" y="4000500"/>
            <a:ext cx="4792557" cy="26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BB6CAEA-2BBB-A4C1-0C85-1EFB464A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45" y="4000500"/>
            <a:ext cx="4791649" cy="26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CAF8F89-65B0-765C-A63B-79B8686A1F05}"/>
              </a:ext>
            </a:extLst>
          </p:cNvPr>
          <p:cNvSpPr txBox="1"/>
          <p:nvPr/>
        </p:nvSpPr>
        <p:spPr>
          <a:xfrm>
            <a:off x="314960" y="3368321"/>
            <a:ext cx="1152144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i="0" dirty="0">
                <a:solidFill>
                  <a:srgbClr val="FF0000"/>
                </a:solidFill>
                <a:effectLst/>
                <a:latin typeface="Quicksand"/>
              </a:rPr>
              <a:t>A legfontosabb, hogy ne a mikrofon fejét fogjuk!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3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9AAB0F-E6FF-8A61-A5C9-DEC13AD8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522288"/>
            <a:ext cx="5410200" cy="4654675"/>
          </a:xfrm>
        </p:spPr>
        <p:txBody>
          <a:bodyPr/>
          <a:lstStyle/>
          <a:p>
            <a:r>
              <a:rPr lang="hu-HU" dirty="0"/>
              <a:t>A markolatnál fogjuk </a:t>
            </a:r>
            <a:br>
              <a:rPr lang="hu-HU" dirty="0"/>
            </a:br>
            <a:r>
              <a:rPr lang="hu-HU" dirty="0"/>
              <a:t>(ezért hívják így </a:t>
            </a:r>
            <a:r>
              <a:rPr lang="hu-HU" dirty="0">
                <a:sym typeface="Wingdings" panose="05000000000000000000" pitchFamily="2" charset="2"/>
              </a:rPr>
              <a:t>)</a:t>
            </a:r>
          </a:p>
          <a:p>
            <a:r>
              <a:rPr lang="hu-HU" dirty="0"/>
              <a:t>A mikrofon az énekes szájától </a:t>
            </a:r>
            <a:r>
              <a:rPr lang="hu-HU" dirty="0" err="1"/>
              <a:t>kb</a:t>
            </a:r>
            <a:r>
              <a:rPr lang="hu-HU" dirty="0"/>
              <a:t> 2-3 cm-re és azzal </a:t>
            </a:r>
            <a:r>
              <a:rPr lang="hu-HU" dirty="0" err="1"/>
              <a:t>szembefordítva</a:t>
            </a:r>
            <a:r>
              <a:rPr lang="hu-HU" dirty="0"/>
              <a:t> legyen</a:t>
            </a:r>
          </a:p>
          <a:p>
            <a:r>
              <a:rPr lang="hu-HU" dirty="0"/>
              <a:t>mikrofon feje teljes mértékben szabadon maradjon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7C7709B-7BF9-3C93-C98C-2ED5DB8355B8}"/>
              </a:ext>
            </a:extLst>
          </p:cNvPr>
          <p:cNvSpPr txBox="1">
            <a:spLocks/>
          </p:cNvSpPr>
          <p:nvPr/>
        </p:nvSpPr>
        <p:spPr>
          <a:xfrm>
            <a:off x="0" y="1967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/>
              <a:t>Hogyan használjuk a mikrofont?</a:t>
            </a:r>
          </a:p>
        </p:txBody>
      </p:sp>
      <p:pic>
        <p:nvPicPr>
          <p:cNvPr id="2050" name="Picture 2" descr="A mikrofon helyes használata">
            <a:extLst>
              <a:ext uri="{FF2B5EF4-FFF2-40B4-BE49-F238E27FC236}">
                <a16:creationId xmlns:a16="http://schemas.microsoft.com/office/drawing/2014/main" id="{52B063B2-14EA-AF7C-2267-F3BE5352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5" y="1522288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FE55E8CB-B5C6-3454-76B9-2B5B96AAE7D9}"/>
              </a:ext>
            </a:extLst>
          </p:cNvPr>
          <p:cNvSpPr txBox="1">
            <a:spLocks/>
          </p:cNvSpPr>
          <p:nvPr/>
        </p:nvSpPr>
        <p:spPr>
          <a:xfrm>
            <a:off x="1" y="5122993"/>
            <a:ext cx="12191999" cy="1164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i="1" dirty="0"/>
              <a:t>De miért?</a:t>
            </a:r>
          </a:p>
        </p:txBody>
      </p:sp>
    </p:spTree>
    <p:extLst>
      <p:ext uri="{BB962C8B-B14F-4D97-AF65-F5344CB8AC3E}">
        <p14:creationId xmlns:p14="http://schemas.microsoft.com/office/powerpoint/2010/main" val="25272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hure SM58-LCE Dinamikus énekmikrofon">
            <a:extLst>
              <a:ext uri="{FF2B5EF4-FFF2-40B4-BE49-F238E27FC236}">
                <a16:creationId xmlns:a16="http://schemas.microsoft.com/office/drawing/2014/main" id="{F698C8B4-0C43-8A27-AABF-82AFDA58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2945">
            <a:off x="3140766" y="89452"/>
            <a:ext cx="6234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60D6FAF-3353-8735-5267-70516313FD63}"/>
              </a:ext>
            </a:extLst>
          </p:cNvPr>
          <p:cNvSpPr txBox="1"/>
          <p:nvPr/>
        </p:nvSpPr>
        <p:spPr>
          <a:xfrm>
            <a:off x="6089798" y="1997765"/>
            <a:ext cx="357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Markolat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F946325-5558-B9D6-B2EB-E3B2DAEB28B7}"/>
              </a:ext>
            </a:extLst>
          </p:cNvPr>
          <p:cNvSpPr txBox="1"/>
          <p:nvPr/>
        </p:nvSpPr>
        <p:spPr>
          <a:xfrm>
            <a:off x="3110948" y="1289879"/>
            <a:ext cx="285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Fej</a:t>
            </a: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D92FEF96-D779-66AD-9AA3-027F4F588338}"/>
              </a:ext>
            </a:extLst>
          </p:cNvPr>
          <p:cNvSpPr/>
          <p:nvPr/>
        </p:nvSpPr>
        <p:spPr>
          <a:xfrm rot="13947288">
            <a:off x="3833931" y="5191120"/>
            <a:ext cx="2420932" cy="1200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2" descr="vese mikrofon">
            <a:extLst>
              <a:ext uri="{FF2B5EF4-FFF2-40B4-BE49-F238E27FC236}">
                <a16:creationId xmlns:a16="http://schemas.microsoft.com/office/drawing/2014/main" id="{A4A856BE-188F-CF9C-6615-F7D6F117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6892" y="-394081"/>
            <a:ext cx="7805988" cy="76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zis 9">
            <a:extLst>
              <a:ext uri="{FF2B5EF4-FFF2-40B4-BE49-F238E27FC236}">
                <a16:creationId xmlns:a16="http://schemas.microsoft.com/office/drawing/2014/main" id="{3192D17D-3412-C4DB-B2F1-DFB199C5D127}"/>
              </a:ext>
            </a:extLst>
          </p:cNvPr>
          <p:cNvSpPr/>
          <p:nvPr/>
        </p:nvSpPr>
        <p:spPr>
          <a:xfrm flipH="1">
            <a:off x="495300" y="133350"/>
            <a:ext cx="6667500" cy="6657975"/>
          </a:xfrm>
          <a:prstGeom prst="ellipse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7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1EDD42-E5E4-9FFA-44FD-F5DD785F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A kábelek főbb típusai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8DE36D-213D-D50F-48D6-F1570FB2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5604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Aszimmetrikus jelkábelek</a:t>
            </a:r>
          </a:p>
          <a:p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D73363E7-2AF1-9D47-679E-AD95DFAC9EC0}"/>
              </a:ext>
            </a:extLst>
          </p:cNvPr>
          <p:cNvSpPr txBox="1">
            <a:spLocks/>
          </p:cNvSpPr>
          <p:nvPr/>
        </p:nvSpPr>
        <p:spPr>
          <a:xfrm>
            <a:off x="6850224" y="1850442"/>
            <a:ext cx="44056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Szimmetrikus jelkábelek</a:t>
            </a:r>
          </a:p>
          <a:p>
            <a:endParaRPr lang="hu-H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225430-048F-2F7A-2138-FB58E8CE2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7" y="2354229"/>
            <a:ext cx="4094364" cy="21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A6451A2-A8C9-F00B-7E30-3F1F01625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1" y="4915774"/>
            <a:ext cx="4117132" cy="102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CBAA6AE-EC25-644E-FE54-BD8BC4EB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23" y="2507602"/>
            <a:ext cx="3828815" cy="20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99A7F31C-372E-5BEF-0DE2-4A0568895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31" y="4805265"/>
            <a:ext cx="5001208" cy="12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09DC94F-C3BF-3EF5-9EB2-C50F91B9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hu-HU" sz="5400" dirty="0"/>
              <a:t>Aszimmetrikus kábelek és csatlakozók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8F67DB-A8C7-FD7D-8408-78CEBBCF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32889"/>
            <a:ext cx="6894576" cy="3822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dirty="0"/>
              <a:t>2 ér van, egy „meleg” (ezen megy a hangjel) és egy föld, ami árnyékolja a kábelt</a:t>
            </a:r>
          </a:p>
          <a:p>
            <a:pPr marL="0" indent="0">
              <a:buNone/>
            </a:pPr>
            <a:r>
              <a:rPr lang="hu-HU" sz="2000" dirty="0"/>
              <a:t>Leggyakoribb aszimmetrikus csatlakozók:</a:t>
            </a:r>
          </a:p>
          <a:p>
            <a:r>
              <a:rPr lang="hu-HU" sz="2000" dirty="0"/>
              <a:t>RCA</a:t>
            </a:r>
          </a:p>
          <a:p>
            <a:r>
              <a:rPr lang="hu-HU" sz="2000" dirty="0" err="1"/>
              <a:t>Monó</a:t>
            </a:r>
            <a:r>
              <a:rPr lang="hu-HU" sz="2000" dirty="0"/>
              <a:t> </a:t>
            </a:r>
            <a:r>
              <a:rPr lang="hu-HU" sz="2000" dirty="0" err="1"/>
              <a:t>jack</a:t>
            </a:r>
            <a:r>
              <a:rPr lang="hu-HU" sz="2000" dirty="0"/>
              <a:t> (TS) (3,5-ös és 6,3-as) </a:t>
            </a:r>
          </a:p>
          <a:p>
            <a:r>
              <a:rPr lang="hu-HU" sz="2000" dirty="0"/>
              <a:t>BNC antenna csatlakozó</a:t>
            </a:r>
          </a:p>
          <a:p>
            <a:pPr marL="0" indent="0">
              <a:buNone/>
            </a:pPr>
            <a:r>
              <a:rPr lang="hu-HU" sz="2000" dirty="0"/>
              <a:t>Leggyakoribb előfordulásuk:</a:t>
            </a:r>
          </a:p>
          <a:p>
            <a:r>
              <a:rPr lang="hu-HU" sz="2000" dirty="0"/>
              <a:t>Hangszerek kimenetei (gitár, digitális zongora)</a:t>
            </a:r>
          </a:p>
          <a:p>
            <a:r>
              <a:rPr lang="hu-HU" sz="2000" dirty="0"/>
              <a:t>Pedáleffektek be- és kimenetei</a:t>
            </a:r>
          </a:p>
          <a:p>
            <a:r>
              <a:rPr lang="hu-HU" sz="2000" dirty="0"/>
              <a:t>Videótechnika</a:t>
            </a:r>
          </a:p>
          <a:p>
            <a:r>
              <a:rPr lang="hu-HU" sz="2000" dirty="0"/>
              <a:t>Kommersz eszközök (CD lejátszó, házimozi erősítő)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53F6AF-7CC9-35A0-9E32-582A429B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6" y="1058532"/>
            <a:ext cx="4014216" cy="21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445EED-ADF7-9E4D-299A-6ECAB278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4" y="4178750"/>
            <a:ext cx="3995928" cy="9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09DC94F-C3BF-3EF5-9EB2-C50F91B9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hu-HU" sz="5400"/>
              <a:t>Szimmetrikus kábelek és csatlakozók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8F67DB-A8C7-FD7D-8408-78CEBBCF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14600"/>
            <a:ext cx="6894576" cy="38583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/>
              <a:t>3 ér van, egy „meleg” egy „hideg” ami ugyanazt a jelet továbbítja mint a „meleg”, csak ellenfázisban és egy föld, ami árnyékolja a kábelt</a:t>
            </a:r>
          </a:p>
          <a:p>
            <a:pPr marL="0" indent="0">
              <a:buNone/>
            </a:pPr>
            <a:r>
              <a:rPr lang="hu-HU" sz="2400" dirty="0"/>
              <a:t>Leggyakoribb szimmetrikus csatlakozók:</a:t>
            </a:r>
          </a:p>
          <a:p>
            <a:r>
              <a:rPr lang="hu-HU" sz="2400" dirty="0"/>
              <a:t>XLR</a:t>
            </a:r>
          </a:p>
          <a:p>
            <a:r>
              <a:rPr lang="hu-HU" sz="2400" dirty="0"/>
              <a:t>Sztereó </a:t>
            </a:r>
            <a:r>
              <a:rPr lang="hu-HU" sz="2400" dirty="0" err="1"/>
              <a:t>jack</a:t>
            </a:r>
            <a:r>
              <a:rPr lang="hu-HU" sz="2400" dirty="0"/>
              <a:t> (TRS)</a:t>
            </a:r>
          </a:p>
          <a:p>
            <a:pPr marL="0" indent="0">
              <a:buNone/>
            </a:pPr>
            <a:r>
              <a:rPr lang="hu-HU" sz="2400" dirty="0"/>
              <a:t>Leggyakoribb előfordulásuk:</a:t>
            </a:r>
          </a:p>
          <a:p>
            <a:r>
              <a:rPr lang="hu-HU" sz="2400" dirty="0"/>
              <a:t>Mikrofonok  kimenetei</a:t>
            </a:r>
          </a:p>
          <a:p>
            <a:r>
              <a:rPr lang="hu-HU" sz="2400" dirty="0"/>
              <a:t>Keverőpultok be- és kimenetei</a:t>
            </a:r>
          </a:p>
          <a:p>
            <a:r>
              <a:rPr lang="hu-HU" sz="2400" dirty="0"/>
              <a:t>Effektek, kompresszorok be- és kimenetei</a:t>
            </a:r>
          </a:p>
          <a:p>
            <a:r>
              <a:rPr lang="hu-HU" sz="2400" dirty="0"/>
              <a:t>Aktív hangfalak bemenetei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2A65099-1F93-A5E8-5D78-9B78E5DC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7704" y="1136430"/>
            <a:ext cx="4014216" cy="21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CD6A8F54-86FD-D52D-6408-49209FC2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0965" y="4722588"/>
            <a:ext cx="3995928" cy="9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897912D-8E69-B132-3091-FF8ADA91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u-HU" sz="5400"/>
              <a:t>Mai témáink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B9734796-8244-FDB2-614A-A7AC7E10C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2840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55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678B0-3771-D653-148A-F7375FCE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Miért „jobb” szimmetrikus kábelt használni?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45C1D-94CB-9010-1A72-A7AA35F7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/>
              <a:t>A válasz a zavarvédelem! Minden kábel antennaként (is) működik, így a környezetből zavarjelek ülnek rá.</a:t>
            </a:r>
          </a:p>
          <a:p>
            <a:pPr marL="0" indent="0" algn="just">
              <a:buNone/>
            </a:pPr>
            <a:r>
              <a:rPr lang="hu-HU" dirty="0"/>
              <a:t>Az </a:t>
            </a:r>
            <a:r>
              <a:rPr lang="hu-HU" dirty="0" err="1"/>
              <a:t>asszimetrikus</a:t>
            </a:r>
            <a:r>
              <a:rPr lang="hu-HU" dirty="0"/>
              <a:t> kábel ugyanannyira védett a zavaroktól, mint egy hasonló </a:t>
            </a:r>
            <a:r>
              <a:rPr lang="hu-HU" dirty="0" err="1"/>
              <a:t>árnyékoltságú</a:t>
            </a:r>
            <a:r>
              <a:rPr lang="hu-HU" dirty="0"/>
              <a:t> szimmetrikus kábel, és mégis az a tapasztalat, hogy szimmetrikus jeltovábbításnál nincsen zaj. </a:t>
            </a:r>
          </a:p>
          <a:p>
            <a:pPr marL="0" indent="0" algn="just">
              <a:buNone/>
            </a:pPr>
            <a:r>
              <a:rPr lang="hu-HU" dirty="0"/>
              <a:t>A kutya nem a kábelben van elásva, hanem azokban az eszközökben, amelyek fogadják a szimmetrikus jeleket.</a:t>
            </a:r>
          </a:p>
        </p:txBody>
      </p:sp>
      <p:pic>
        <p:nvPicPr>
          <p:cNvPr id="1026" name="Picture 2" descr="3652. ITT VAN A KUTYA ELÁSVA – Mr. Black">
            <a:extLst>
              <a:ext uri="{FF2B5EF4-FFF2-40B4-BE49-F238E27FC236}">
                <a16:creationId xmlns:a16="http://schemas.microsoft.com/office/drawing/2014/main" id="{95594DCA-0104-FEE6-FFA7-FD44D1F78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r="32000"/>
          <a:stretch/>
        </p:blipFill>
        <p:spPr bwMode="auto">
          <a:xfrm>
            <a:off x="8410574" y="1825625"/>
            <a:ext cx="2847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678B0-3771-D653-148A-F7375FCE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Miért „jobb” szimmetrikus kábelt használni?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E0F550-F5C9-866D-ADBB-14F235FAC4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0" y="1690688"/>
            <a:ext cx="5676190" cy="43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B8F7E92-4551-7896-0DCF-21A7AB44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4" y="1866153"/>
            <a:ext cx="4756082" cy="36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1AB9E8-E540-F1AE-6E20-F25EF6CC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Hogyan csináljunk </a:t>
            </a:r>
            <a:r>
              <a:rPr lang="hu-HU" dirty="0" err="1"/>
              <a:t>asszimmetrikus</a:t>
            </a:r>
            <a:r>
              <a:rPr lang="hu-HU" dirty="0"/>
              <a:t> kábelből szimmetrikust?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B187F4-E48F-8137-92B8-0961C399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234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Használjunk aszimmetrikus-szimmetrikus átalakító dobozt!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6F97AB15-1ECA-212B-5FFC-588CE3755A79}"/>
              </a:ext>
            </a:extLst>
          </p:cNvPr>
          <p:cNvSpPr txBox="1">
            <a:spLocks/>
          </p:cNvSpPr>
          <p:nvPr/>
        </p:nvSpPr>
        <p:spPr>
          <a:xfrm>
            <a:off x="1205204" y="6064833"/>
            <a:ext cx="3954625" cy="57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i="1" dirty="0"/>
              <a:t>Hello DI-</a:t>
            </a:r>
            <a:r>
              <a:rPr lang="hu-HU" i="1" dirty="0" err="1"/>
              <a:t>box</a:t>
            </a:r>
            <a:r>
              <a:rPr lang="hu-HU" i="1" dirty="0"/>
              <a:t>! </a:t>
            </a:r>
            <a:r>
              <a:rPr lang="hu-HU" i="1" dirty="0">
                <a:sym typeface="Wingdings" panose="05000000000000000000" pitchFamily="2" charset="2"/>
              </a:rPr>
              <a:t></a:t>
            </a:r>
            <a:endParaRPr lang="hu-HU" i="1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F25F282-AF31-72B4-E103-A785B04CD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6" y="2532904"/>
            <a:ext cx="4762913" cy="3124471"/>
          </a:xfrm>
          <a:prstGeom prst="rect">
            <a:avLst/>
          </a:prstGeom>
        </p:spPr>
      </p:pic>
      <p:sp>
        <p:nvSpPr>
          <p:cNvPr id="7" name="Tartalom helye 2">
            <a:extLst>
              <a:ext uri="{FF2B5EF4-FFF2-40B4-BE49-F238E27FC236}">
                <a16:creationId xmlns:a16="http://schemas.microsoft.com/office/drawing/2014/main" id="{E83037C3-9177-75A5-4DBB-ACABE9683B37}"/>
              </a:ext>
            </a:extLst>
          </p:cNvPr>
          <p:cNvSpPr txBox="1">
            <a:spLocks/>
          </p:cNvSpPr>
          <p:nvPr/>
        </p:nvSpPr>
        <p:spPr>
          <a:xfrm>
            <a:off x="5535202" y="2683265"/>
            <a:ext cx="6185601" cy="380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Típusa</a:t>
            </a:r>
          </a:p>
          <a:p>
            <a:r>
              <a:rPr lang="hu-HU" dirty="0"/>
              <a:t>Aktív vagy passzív</a:t>
            </a:r>
          </a:p>
          <a:p>
            <a:pPr marL="0" indent="0">
              <a:buNone/>
            </a:pPr>
            <a:r>
              <a:rPr lang="hu-HU" dirty="0"/>
              <a:t>További előnye:</a:t>
            </a:r>
          </a:p>
          <a:p>
            <a:r>
              <a:rPr lang="hu-HU" dirty="0"/>
              <a:t>Impedancia illesztés a hangszer és a keverő között</a:t>
            </a:r>
          </a:p>
          <a:p>
            <a:r>
              <a:rPr lang="hu-HU" dirty="0"/>
              <a:t>Passzív galvanikusan leválaszt, így megszüntethető vele a földhurok</a:t>
            </a:r>
          </a:p>
        </p:txBody>
      </p:sp>
    </p:spTree>
    <p:extLst>
      <p:ext uri="{BB962C8B-B14F-4D97-AF65-F5344CB8AC3E}">
        <p14:creationId xmlns:p14="http://schemas.microsoft.com/office/powerpoint/2010/main" val="12889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24CBA9-3713-C6C8-A549-46420118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 az a földhurok?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AB7F9B-C522-E278-1AB5-A1BAEA10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27" y="1260380"/>
            <a:ext cx="9526146" cy="523249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682BD9C-1A7D-898D-9287-9C17712D6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7"/>
          <a:stretch/>
        </p:blipFill>
        <p:spPr>
          <a:xfrm>
            <a:off x="633045" y="1399592"/>
            <a:ext cx="10414400" cy="51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36859C-0C86-52DD-B956-2666DAE6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365125"/>
            <a:ext cx="11420669" cy="1325563"/>
          </a:xfrm>
        </p:spPr>
        <p:txBody>
          <a:bodyPr/>
          <a:lstStyle/>
          <a:p>
            <a:pPr algn="ctr"/>
            <a:r>
              <a:rPr lang="hu-HU" b="1" dirty="0"/>
              <a:t>A hangtechnikus kottája – Mi fán terem a </a:t>
            </a:r>
            <a:r>
              <a:rPr lang="hu-HU" b="1" dirty="0" err="1"/>
              <a:t>rider</a:t>
            </a:r>
            <a:r>
              <a:rPr lang="hu-HU" b="1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2347E0-378F-E950-C85D-B1CEC6404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technikai </a:t>
            </a:r>
            <a:r>
              <a:rPr lang="hu-HU" dirty="0" err="1"/>
              <a:t>rider</a:t>
            </a:r>
            <a:r>
              <a:rPr lang="hu-HU" dirty="0"/>
              <a:t> fogalma:</a:t>
            </a:r>
          </a:p>
          <a:p>
            <a:r>
              <a:rPr lang="hu-HU" dirty="0"/>
              <a:t>A </a:t>
            </a:r>
            <a:r>
              <a:rPr lang="hu-HU" dirty="0" err="1"/>
              <a:t>rider</a:t>
            </a:r>
            <a:r>
              <a:rPr lang="hu-HU" dirty="0"/>
              <a:t> egy technikai igénylista, mely az adott előadó részletes kérését írja le.</a:t>
            </a:r>
          </a:p>
          <a:p>
            <a:r>
              <a:rPr lang="hu-HU" dirty="0"/>
              <a:t>Egy jól megírt </a:t>
            </a:r>
            <a:r>
              <a:rPr lang="hu-HU" dirty="0" err="1"/>
              <a:t>rider</a:t>
            </a:r>
            <a:r>
              <a:rPr lang="hu-HU" dirty="0"/>
              <a:t> minden olyan fontos információt tartalmaz, ami alapján egy technikai szolgáltató személyes egyeztetés nélkül képes kiszolgálni az adott előadót.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1959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05A485-0AD0-4281-CB97-A1BF92E2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fontos egy (jól megírt) </a:t>
            </a:r>
            <a:r>
              <a:rPr lang="hu-HU" dirty="0" err="1"/>
              <a:t>rider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B50CA5-F551-8FD3-ED8E-D9592C1D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Saját magunk számára is átlátható, milyen eszközökre van szükségünk, hány fős a zenekar, ki mit használ, mennyi hangszer, mekkora keverőpult szükséges.</a:t>
            </a:r>
          </a:p>
          <a:p>
            <a:r>
              <a:rPr lang="hu-HU" dirty="0"/>
              <a:t>Ez lesz az a dokumentum, ami alapján bármely technikai szolgálató (a </a:t>
            </a:r>
            <a:r>
              <a:rPr lang="hu-HU" dirty="0" err="1"/>
              <a:t>hangosítós</a:t>
            </a:r>
            <a:r>
              <a:rPr lang="hu-HU" dirty="0"/>
              <a:t>) készül rátok, előre berendezi a színpadot, biztosítja a kért eszközöket, állványokat, kábeleket.</a:t>
            </a:r>
          </a:p>
        </p:txBody>
      </p:sp>
    </p:spTree>
    <p:extLst>
      <p:ext uri="{BB962C8B-B14F-4D97-AF65-F5344CB8AC3E}">
        <p14:creationId xmlns:p14="http://schemas.microsoft.com/office/powerpoint/2010/main" val="1888266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1002C6-31AD-06D3-7FE0-851A065B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kell tartalmaznia egy </a:t>
            </a:r>
            <a:r>
              <a:rPr lang="hu-HU" dirty="0" err="1"/>
              <a:t>ridernek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4802C4-A7BB-553D-2773-1CC9DAADA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Zenekar felállása</a:t>
            </a:r>
          </a:p>
          <a:p>
            <a:r>
              <a:rPr lang="hu-HU" dirty="0"/>
              <a:t>Zenekar által biztosított eszközök/hangszerek</a:t>
            </a:r>
          </a:p>
          <a:p>
            <a:r>
              <a:rPr lang="hu-HU" dirty="0"/>
              <a:t>Színpadi igények (pl. méret, dobdobogó, </a:t>
            </a:r>
            <a:r>
              <a:rPr lang="hu-HU" dirty="0" err="1"/>
              <a:t>stb</a:t>
            </a:r>
            <a:r>
              <a:rPr lang="hu-HU" dirty="0"/>
              <a:t>…)</a:t>
            </a:r>
          </a:p>
          <a:p>
            <a:r>
              <a:rPr lang="hu-HU" dirty="0"/>
              <a:t>Csatornalista</a:t>
            </a:r>
          </a:p>
          <a:p>
            <a:r>
              <a:rPr lang="hu-HU" dirty="0"/>
              <a:t>Színpadrajz</a:t>
            </a:r>
          </a:p>
          <a:p>
            <a:r>
              <a:rPr lang="hu-HU" dirty="0"/>
              <a:t>Monitorutak listája</a:t>
            </a:r>
          </a:p>
          <a:p>
            <a:r>
              <a:rPr lang="hu-HU" dirty="0"/>
              <a:t>Egyéb tudnivalók</a:t>
            </a:r>
          </a:p>
          <a:p>
            <a:r>
              <a:rPr lang="hu-HU" dirty="0"/>
              <a:t>Elérhetőség</a:t>
            </a:r>
          </a:p>
        </p:txBody>
      </p:sp>
    </p:spTree>
    <p:extLst>
      <p:ext uri="{BB962C8B-B14F-4D97-AF65-F5344CB8AC3E}">
        <p14:creationId xmlns:p14="http://schemas.microsoft.com/office/powerpoint/2010/main" val="2771231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47E5C3-431F-0DB3-099E-7EA51DDC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Nézzünk pár példát a </a:t>
            </a:r>
            <a:r>
              <a:rPr lang="hu-HU" b="1" dirty="0" err="1"/>
              <a:t>riderre</a:t>
            </a:r>
            <a:r>
              <a:rPr lang="hu-H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4024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EFAED6-8032-12F8-83D4-B6700C61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  <p:pic>
        <p:nvPicPr>
          <p:cNvPr id="1026" name="Picture 2" descr="Így éld túl a délutáni fáradtságot az irodában! | Peak Man">
            <a:extLst>
              <a:ext uri="{FF2B5EF4-FFF2-40B4-BE49-F238E27FC236}">
                <a16:creationId xmlns:a16="http://schemas.microsoft.com/office/drawing/2014/main" id="{97124DD4-3B7F-1DCC-AA47-816D49A515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35" y="1853617"/>
            <a:ext cx="77316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1C2E600-0A8D-9233-0AB9-E29FB304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mikrofonok típusai, 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2437D2-1DD2-2A88-B01B-6513A400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3" y="1412489"/>
            <a:ext cx="2926080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i="1" dirty="0" err="1"/>
              <a:t>Technológia</a:t>
            </a:r>
            <a:r>
              <a:rPr lang="en-US" sz="2000" i="1" dirty="0"/>
              <a:t> </a:t>
            </a:r>
            <a:r>
              <a:rPr lang="en-US" sz="2000" i="1" dirty="0" err="1"/>
              <a:t>szerinti</a:t>
            </a:r>
            <a:r>
              <a:rPr lang="en-US" sz="2000" i="1" dirty="0"/>
              <a:t> </a:t>
            </a:r>
            <a:r>
              <a:rPr lang="en-US" sz="2000" i="1" dirty="0" err="1"/>
              <a:t>csoportosítás</a:t>
            </a:r>
            <a:r>
              <a:rPr lang="en-US" sz="2000" i="1" dirty="0"/>
              <a:t>:</a:t>
            </a:r>
          </a:p>
          <a:p>
            <a:r>
              <a:rPr lang="en-US" sz="2000" dirty="0" err="1"/>
              <a:t>Nyomásmikrofon</a:t>
            </a:r>
            <a:endParaRPr lang="en-US" sz="2000" dirty="0"/>
          </a:p>
          <a:p>
            <a:r>
              <a:rPr lang="en-US" sz="2000" dirty="0" err="1"/>
              <a:t>Sebességmikrofon</a:t>
            </a:r>
            <a:endParaRPr lang="en-US" sz="2000" dirty="0"/>
          </a:p>
          <a:p>
            <a:r>
              <a:rPr lang="en-US" sz="2000" dirty="0" err="1"/>
              <a:t>Szénmikrofon</a:t>
            </a:r>
            <a:endParaRPr lang="en-US" sz="2000" dirty="0"/>
          </a:p>
          <a:p>
            <a:r>
              <a:rPr lang="en-US" sz="2000" b="1" dirty="0" err="1"/>
              <a:t>Dinamikus</a:t>
            </a:r>
            <a:r>
              <a:rPr lang="en-US" sz="2000" b="1" dirty="0"/>
              <a:t> </a:t>
            </a:r>
            <a:r>
              <a:rPr lang="en-US" sz="2000" b="1" dirty="0" err="1"/>
              <a:t>mikrofon</a:t>
            </a:r>
            <a:endParaRPr lang="en-US" sz="2000" b="1" dirty="0"/>
          </a:p>
          <a:p>
            <a:r>
              <a:rPr lang="en-US" sz="2000" b="1" dirty="0" err="1"/>
              <a:t>Kondenzátor</a:t>
            </a:r>
            <a:r>
              <a:rPr lang="en-US" sz="2000" b="1" dirty="0"/>
              <a:t> </a:t>
            </a:r>
            <a:r>
              <a:rPr lang="en-US" sz="2000" b="1" dirty="0" err="1"/>
              <a:t>mikrofon</a:t>
            </a:r>
            <a:endParaRPr lang="en-US" sz="2000" b="1" dirty="0"/>
          </a:p>
          <a:p>
            <a:r>
              <a:rPr lang="en-US" sz="2000" dirty="0" err="1"/>
              <a:t>Kristálymikrofon</a:t>
            </a:r>
            <a:endParaRPr lang="en-US" sz="2000" dirty="0"/>
          </a:p>
          <a:p>
            <a:r>
              <a:rPr lang="en-US" sz="2000" dirty="0" err="1"/>
              <a:t>Szalagmikrofon</a:t>
            </a:r>
            <a:r>
              <a:rPr lang="en-US" sz="2000" dirty="0"/>
              <a:t> (Ribbon)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4C321FC8-5704-2E1D-2494-FD6E459CC1E6}"/>
              </a:ext>
            </a:extLst>
          </p:cNvPr>
          <p:cNvSpPr txBox="1">
            <a:spLocks/>
          </p:cNvSpPr>
          <p:nvPr/>
        </p:nvSpPr>
        <p:spPr>
          <a:xfrm>
            <a:off x="8285585" y="1412489"/>
            <a:ext cx="336835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err="1"/>
              <a:t>Karakterisztika</a:t>
            </a:r>
            <a:r>
              <a:rPr lang="hu-HU" sz="2000" i="1" dirty="0"/>
              <a:t> (irányítottság)</a:t>
            </a:r>
            <a:r>
              <a:rPr lang="en-US" sz="2000" i="1" dirty="0"/>
              <a:t> </a:t>
            </a:r>
            <a:r>
              <a:rPr lang="en-US" sz="2000" i="1" dirty="0" err="1"/>
              <a:t>szerinti</a:t>
            </a:r>
            <a:r>
              <a:rPr lang="en-US" sz="2000" i="1" dirty="0"/>
              <a:t> </a:t>
            </a:r>
            <a:r>
              <a:rPr lang="en-US" sz="2000" i="1" dirty="0" err="1"/>
              <a:t>csoportosítás</a:t>
            </a:r>
            <a:r>
              <a:rPr lang="en-US" sz="2000" i="1" dirty="0"/>
              <a:t>:</a:t>
            </a:r>
          </a:p>
          <a:p>
            <a:r>
              <a:rPr lang="en-US" sz="2000" dirty="0" err="1"/>
              <a:t>Gömb</a:t>
            </a:r>
            <a:endParaRPr lang="en-US" sz="2000" dirty="0"/>
          </a:p>
          <a:p>
            <a:r>
              <a:rPr lang="en-US" sz="2000" dirty="0" err="1"/>
              <a:t>Nyolcas</a:t>
            </a:r>
            <a:endParaRPr lang="en-US" sz="2000" dirty="0"/>
          </a:p>
          <a:p>
            <a:r>
              <a:rPr lang="en-US" sz="2000" b="1" dirty="0" err="1"/>
              <a:t>Vese</a:t>
            </a:r>
            <a:r>
              <a:rPr lang="en-US" sz="2000" b="1" dirty="0"/>
              <a:t> (</a:t>
            </a:r>
            <a:r>
              <a:rPr lang="en-US" sz="2000" b="1" dirty="0" err="1"/>
              <a:t>kardioid</a:t>
            </a:r>
            <a:r>
              <a:rPr lang="en-US" sz="2000" b="1" dirty="0"/>
              <a:t>)</a:t>
            </a:r>
          </a:p>
          <a:p>
            <a:r>
              <a:rPr lang="en-US" sz="2000" b="1" dirty="0" err="1"/>
              <a:t>Szupervese</a:t>
            </a:r>
            <a:endParaRPr lang="en-US" sz="2000" b="1" dirty="0"/>
          </a:p>
          <a:p>
            <a:r>
              <a:rPr lang="en-US" sz="2000" b="1" dirty="0" err="1"/>
              <a:t>Hipervese</a:t>
            </a:r>
            <a:endParaRPr lang="hu-HU" sz="2000" b="1" dirty="0"/>
          </a:p>
          <a:p>
            <a:r>
              <a:rPr lang="hu-HU" sz="2000" b="1" dirty="0"/>
              <a:t>„puska”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99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EFF5C4-D651-C315-9CCB-1B68DA89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Dinamikus, kondenzátor mikrofon összehasonlítása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5B413D-4996-F430-B595-2C629ED2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825625"/>
            <a:ext cx="539309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b="1" i="1" dirty="0"/>
              <a:t>Dinamikus</a:t>
            </a:r>
          </a:p>
          <a:p>
            <a:r>
              <a:rPr lang="hu-HU" dirty="0"/>
              <a:t>Külső hatásokra kevésbé érzékeny (nedvesség, hőmérséklet, mechanikai hatások)</a:t>
            </a:r>
          </a:p>
          <a:p>
            <a:r>
              <a:rPr lang="hu-HU" b="1" dirty="0"/>
              <a:t>Nem kell külső  (fantom)táp</a:t>
            </a:r>
          </a:p>
          <a:p>
            <a:r>
              <a:rPr lang="hu-HU" dirty="0"/>
              <a:t>Viszonylag nagy tömeg</a:t>
            </a:r>
          </a:p>
          <a:p>
            <a:r>
              <a:rPr lang="hu-HU" dirty="0"/>
              <a:t>Nagy membrán</a:t>
            </a:r>
          </a:p>
          <a:p>
            <a:r>
              <a:rPr lang="hu-HU" dirty="0"/>
              <a:t>Korlátozott frekvenciaátvitel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B5C07F9-3181-10DE-5667-45B54886BBC6}"/>
              </a:ext>
            </a:extLst>
          </p:cNvPr>
          <p:cNvSpPr txBox="1">
            <a:spLocks/>
          </p:cNvSpPr>
          <p:nvPr/>
        </p:nvSpPr>
        <p:spPr>
          <a:xfrm>
            <a:off x="5379098" y="1825625"/>
            <a:ext cx="6480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b="1" i="1" dirty="0"/>
              <a:t>Kondenzátor</a:t>
            </a:r>
          </a:p>
          <a:p>
            <a:r>
              <a:rPr lang="hu-HU" dirty="0"/>
              <a:t>Külső hatásokra érzékenyebb </a:t>
            </a:r>
            <a:br>
              <a:rPr lang="hu-HU" dirty="0"/>
            </a:br>
            <a:r>
              <a:rPr lang="hu-HU" dirty="0"/>
              <a:t>(nedvesség, hőmérséklet, mechanikai hatások)</a:t>
            </a:r>
          </a:p>
          <a:p>
            <a:r>
              <a:rPr lang="hu-HU" b="1" dirty="0"/>
              <a:t>Kell külső  (fantom)táp</a:t>
            </a:r>
          </a:p>
          <a:p>
            <a:r>
              <a:rPr lang="hu-HU" dirty="0"/>
              <a:t>Kisebb tömeg</a:t>
            </a:r>
          </a:p>
          <a:p>
            <a:r>
              <a:rPr lang="hu-HU" dirty="0"/>
              <a:t>Kis membrán</a:t>
            </a:r>
          </a:p>
          <a:p>
            <a:r>
              <a:rPr lang="hu-HU" dirty="0"/>
              <a:t>Széles frekvenciaátvitel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280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018F08E-E12C-3B5A-B96F-BCDF8BB9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5" y="5455926"/>
            <a:ext cx="6402355" cy="1173700"/>
          </a:xfrm>
        </p:spPr>
        <p:txBody>
          <a:bodyPr anchor="t">
            <a:normAutofit/>
          </a:bodyPr>
          <a:lstStyle/>
          <a:p>
            <a:r>
              <a:rPr lang="hu-HU" sz="3700" dirty="0">
                <a:solidFill>
                  <a:schemeClr val="bg1"/>
                </a:solidFill>
              </a:rPr>
              <a:t>A mikrofonok karakterisztikája</a:t>
            </a:r>
            <a:br>
              <a:rPr lang="hu-HU" sz="3700" dirty="0">
                <a:solidFill>
                  <a:schemeClr val="bg1"/>
                </a:solidFill>
              </a:rPr>
            </a:br>
            <a:r>
              <a:rPr lang="hu-HU" sz="3700" dirty="0">
                <a:solidFill>
                  <a:schemeClr val="bg1"/>
                </a:solidFill>
              </a:rPr>
              <a:t>(irányítottsága)</a:t>
            </a:r>
          </a:p>
        </p:txBody>
      </p:sp>
      <p:pic>
        <p:nvPicPr>
          <p:cNvPr id="9" name="Kép 8" descr="A képen sor, diagram, kör látható&#10;&#10;Automatikusan generált leírás">
            <a:extLst>
              <a:ext uri="{FF2B5EF4-FFF2-40B4-BE49-F238E27FC236}">
                <a16:creationId xmlns:a16="http://schemas.microsoft.com/office/drawing/2014/main" id="{2787F82E-CA70-F900-0CB7-8508F1742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" r="3192" b="-1"/>
          <a:stretch/>
        </p:blipFill>
        <p:spPr>
          <a:xfrm>
            <a:off x="0" y="162085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E0B8211-7958-CB5E-429B-5237D9ED7EF4}"/>
              </a:ext>
            </a:extLst>
          </p:cNvPr>
          <p:cNvSpPr txBox="1"/>
          <p:nvPr/>
        </p:nvSpPr>
        <p:spPr>
          <a:xfrm>
            <a:off x="6508880" y="4790396"/>
            <a:ext cx="117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gömb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5A02AEA-7B1B-C4FC-3DBC-8128C6F99916}"/>
              </a:ext>
            </a:extLst>
          </p:cNvPr>
          <p:cNvSpPr txBox="1"/>
          <p:nvPr/>
        </p:nvSpPr>
        <p:spPr>
          <a:xfrm>
            <a:off x="371668" y="4609433"/>
            <a:ext cx="117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vese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6B00D8A-084E-BEA8-94DD-C6C876C2CEF3}"/>
              </a:ext>
            </a:extLst>
          </p:cNvPr>
          <p:cNvSpPr txBox="1"/>
          <p:nvPr/>
        </p:nvSpPr>
        <p:spPr>
          <a:xfrm>
            <a:off x="6585855" y="5906388"/>
            <a:ext cx="229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szupervese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C808958E-B661-D90F-1BEA-14F665E397C0}"/>
              </a:ext>
            </a:extLst>
          </p:cNvPr>
          <p:cNvSpPr txBox="1"/>
          <p:nvPr/>
        </p:nvSpPr>
        <p:spPr>
          <a:xfrm>
            <a:off x="8882743" y="5383168"/>
            <a:ext cx="229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rgbClr val="FF0000"/>
                </a:solidFill>
              </a:rPr>
              <a:t>hipervese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AB790507-BA0B-41EA-AD04-80BDEEA2A961}"/>
              </a:ext>
            </a:extLst>
          </p:cNvPr>
          <p:cNvSpPr txBox="1"/>
          <p:nvPr/>
        </p:nvSpPr>
        <p:spPr>
          <a:xfrm>
            <a:off x="2258009" y="4834664"/>
            <a:ext cx="229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nyolcas</a:t>
            </a:r>
          </a:p>
        </p:txBody>
      </p: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B343E136-F905-6790-8C60-E98789C1919A}"/>
              </a:ext>
            </a:extLst>
          </p:cNvPr>
          <p:cNvSpPr txBox="1"/>
          <p:nvPr/>
        </p:nvSpPr>
        <p:spPr>
          <a:xfrm>
            <a:off x="9638523" y="4492432"/>
            <a:ext cx="229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puska</a:t>
            </a:r>
          </a:p>
        </p:txBody>
      </p:sp>
    </p:spTree>
    <p:extLst>
      <p:ext uri="{BB962C8B-B14F-4D97-AF65-F5344CB8AC3E}">
        <p14:creationId xmlns:p14="http://schemas.microsoft.com/office/powerpoint/2010/main" val="6372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158 L -0.03411 0.01158 C -0.03646 0.01297 -0.0388 0.01412 -0.04101 0.01574 C -0.04362 0.01737 -0.04609 0.01991 -0.0487 0.02107 C -0.05273 0.02315 -0.0569 0.02362 -0.06094 0.02524 C -0.08828 0.03635 -0.06302 0.02801 -0.08854 0.0375 C -0.09388 0.03936 -0.09922 0.04074 -0.10456 0.04283 C -0.11133 0.04561 -0.13216 0.05602 -0.1375 0.05926 C -0.15338 0.06829 -0.16914 0.07824 -0.18489 0.08774 C -0.19101 0.09144 -0.19726 0.09445 -0.20325 0.09862 C -0.20664 0.10093 -0.20976 0.10394 -0.21328 0.10556 C -0.23398 0.11459 -0.23555 0.1125 -0.25456 0.1176 C -0.29544 0.12894 -0.2582 0.12107 -0.29818 0.12871 C -0.31276 0.12778 -0.32734 0.12732 -0.3418 0.12593 C -0.3457 0.12547 -0.34948 0.12385 -0.35325 0.12315 C -0.35664 0.12246 -0.35989 0.12223 -0.36328 0.12176 L -0.3793 0.11505 C -0.38216 0.11366 -0.38502 0.11297 -0.38776 0.11088 C -0.39127 0.10811 -0.39401 0.09931 -0.39609 0.09468 C -0.3987 0.08912 -0.40117 0.08357 -0.40377 0.07824 C -0.40677 0.07269 -0.41015 0.06783 -0.41302 0.06204 C -0.41575 0.05602 -0.41797 0.04908 -0.42057 0.04283 C -0.42305 0.03727 -0.42591 0.03218 -0.42825 0.02662 C -0.43359 0.01412 -0.43971 0.00232 -0.44362 -0.01157 C -0.45846 -0.06435 -0.43594 0.01459 -0.45885 -0.0618 C -0.46211 -0.07268 -0.46471 -0.08379 -0.4681 -0.09444 C -0.47057 -0.10254 -0.47383 -0.10972 -0.47656 -0.11759 C -0.4789 -0.12476 -0.48086 -0.1324 -0.48333 -0.13935 C -0.48646 -0.14791 -0.49036 -0.15532 -0.49336 -0.16388 C -0.5 -0.18356 -0.49154 -0.15902 -0.49792 -0.17615 C -0.4987 -0.17824 -0.49948 -0.18078 -0.50026 -0.18287 C -0.50078 -0.18726 -0.5013 -0.1912 -0.50247 -0.19513 C -0.50286 -0.19629 -0.50351 -0.19699 -0.50404 -0.19791 C -0.50521 -0.2037 -0.50404 -0.20162 -0.50781 -0.20324 L -0.5056 -0.20069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648 L 0.00312 0.00648 C 0.00273 0.01111 0.00143 0.0155 0.00169 0.02013 C 0.00299 0.04652 0.00664 0.06087 0.01849 0.0787 C 0.02187 0.08379 0.02461 0.09004 0.02838 0.09375 C 0.03997 0.10439 0.05533 0.1074 0.06744 0.11273 C 0.07591 0.11643 0.08424 0.12106 0.0927 0.125 C 0.14336 0.14791 0.09296 0.12453 0.14934 0.14398 C 0.19791 0.16087 0.15781 0.15185 0.21289 0.17523 C 0.23294 0.18379 0.26614 0.18888 0.28554 0.19305 C 0.34726 0.20601 0.29752 0.19583 0.3552 0.20925 L 0.3927 0.21759 L 0.46549 0.2162 C 0.48476 0.21458 0.51041 0.20671 0.53046 0.20115 C 0.55807 0.18333 0.57799 0.175 0.60169 0.14675 C 0.60742 0.13981 0.61184 0.13032 0.61692 0.12222 C 0.61953 0.11273 0.62278 0.1037 0.62461 0.09375 C 0.62838 0.07314 0.62799 0.05069 0.62838 0.02962 C 0.62721 0.0206 0.62617 0.01157 0.62461 0.00254 C 0.62265 -0.00926 0.62096 -0.02061 0.61549 -0.02871 C 0.61067 -0.03588 0.59609 -0.04653 0.59166 -0.04908 C 0.57994 -0.05625 0.54296 -0.07408 0.53281 -0.07778 C 0.50742 -0.08681 0.48203 -0.09746 0.45625 -0.10232 C 0.40156 -0.11227 0.38971 -0.11598 0.33385 -0.11991 C 0.31575 -0.1213 0.29752 -0.12084 0.27942 -0.1213 C 0.25312 -0.12616 0.23359 -0.12894 0.20755 -0.13635 C 0.19323 -0.14028 0.17851 -0.14237 0.16471 -0.14977 C 0.15546 -0.15487 0.1595 -0.15255 0.15247 -0.15672 C 0.15325 -0.17987 0.15195 -0.17153 0.1539 -0.18241 L 0.1539 -0.18241 " pathEditMode="relative" ptsTypes="AAAAAAAAAAAAAAAAAAA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4.58333E-6 0.00024 C 0.03125 -0.01064 0.06459 -0.0206 0.09493 -0.03171 C 0.10704 -0.03634 0.20196 -0.07152 0.21915 -0.07685 C 0.27761 -0.09398 0.30586 -0.10277 0.36146 -0.11759 C 0.3711 -0.12013 0.38165 -0.12222 0.39128 -0.125 C 0.45131 -0.14189 0.41797 -0.1331 0.45339 -0.1449 C 0.46342 -0.14814 0.47409 -0.15069 0.48321 -0.15416 C 0.4948 -0.15856 0.50391 -0.16365 0.51602 -0.16782 L 0.52513 -0.17083 L 0.52513 -0.17083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85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 0.01319 L -0.0517 0.01342 C -0.06537 0.04004 -0.06511 0.04236 -0.07995 0.06203 C -0.08985 0.07523 -0.0961 0.07986 -0.10678 0.09213 C -0.11433 0.10069 -0.14089 0.13472 -0.14961 0.14097 C -0.18959 0.17037 -0.19441 0.16412 -0.23386 0.18194 C -0.25013 0.18912 -0.25274 0.19467 -0.26823 0.2037 C -0.27448 0.20717 -0.28086 0.21088 -0.28737 0.21319 C -0.29649 0.2162 -0.30573 0.22013 -0.31498 0.22268 C -0.33659 0.2287 -0.34128 0.228 -0.36159 0.22939 C -0.37943 0.23263 -0.39089 0.23495 -0.41055 0.23634 C -0.4267 0.23726 -0.44271 0.23726 -0.45873 0.23773 L -0.53763 0.23634 C -0.58633 0.23194 -0.60209 0.22615 -0.64323 0.21458 L -0.68907 0.18588 C -0.7142 0.16967 -0.70756 0.17685 -0.7198 0.16134 C -0.73021 0.08888 -0.72709 0.12777 -0.72592 0.03217 C -0.72566 0.02129 -0.72605 0.01018 -0.72513 -0.00047 C -0.72448 -0.00718 -0.71472 -0.01968 -0.71355 -0.02084 C -0.6961 -0.03843 -0.69284 -0.0338 -0.67071 -0.03727 C -0.64428 -0.03635 -0.63763 -0.04237 -0.61797 -0.02894 C -0.61472 -0.02686 -0.61159 -0.02431 -0.60873 -0.02084 C -0.6056 -0.0169 -0.603 -0.01204 -0.60039 -0.00718 C -0.59388 0.00439 -0.58803 0.01713 -0.58125 0.028 C -0.57865 0.03217 -0.57618 0.03634 -0.57357 0.04027 C -0.56537 0.05277 -0.56641 0.04861 -0.55977 0.06342 C -0.54362 0.1 -0.57201 0.04351 -0.54219 0.1125 C -0.53633 0.12592 -0.53282 0.13564 -0.52539 0.14652 C -0.5181 0.15694 -0.50209 0.17222 -0.4948 0.17777 C -0.478 0.1905 -0.4625 0.1956 -0.44428 0.20092 C -0.43568 0.20347 -0.42696 0.20555 -0.41823 0.20625 C -0.39349 0.20833 -0.34401 0.20902 -0.34401 0.20925 C -0.32396 0.20787 -0.31836 0.21018 -0.29961 0.19953 C -0.29076 0.19444 -0.27969 0.18402 -0.27279 0.17222 C -0.26849 0.16504 -0.26498 0.15625 -0.26133 0.14791 C -0.2573 0.13865 -0.253 0.12963 -0.24987 0.11921 C -0.2474 0.11111 -0.24636 0.10208 -0.24454 0.09351 C -0.24375 0.08333 -0.24167 0.07361 -0.24219 0.06342 C -0.24323 0.04467 -0.25183 0.02013 -0.26055 0.01041 C -0.26941 0.00069 -0.27956 -0.00579 -0.28972 -0.00996 C -0.29766 -0.0132 -0.30599 -0.01088 -0.3142 -0.01135 C -0.33737 0.0037 -0.34545 0.00393 -0.36394 0.03773 C -0.36706 0.04328 -0.36745 0.05208 -0.36928 0.05949 C -0.36797 0.06805 -0.36836 0.078 -0.36537 0.08518 C -0.36042 0.09745 -0.35352 0.1074 -0.34623 0.11527 C -0.32331 0.14004 -0.30235 0.14953 -0.27592 0.15601 C -0.26758 0.1581 -0.25899 0.15694 -0.25066 0.1574 L -0.21159 0.15601 C -0.18099 0.15069 -0.1431 0.1368 -0.11289 0.12338 C -0.08451 0.11064 -0.05964 0.09861 -0.03334 0.07569 C -0.02357 0.06736 -0.01498 0.05578 -0.00573 0.04583 C 0.00091 0.02847 0.00859 0.0125 0.01419 -0.00579 C 0.02044 -0.02709 0.02096 -0.05371 0.02942 -0.07246 C 0.03711 -0.08959 0.02656 -0.06667 0.03789 -0.08889 C 0.04101 -0.09514 0.04401 -0.10162 0.047 -0.10787 C 0.04856 -0.11112 0.05065 -0.11366 0.05169 -0.11737 C 0.05364 -0.12454 0.05234 -0.12153 0.05546 -0.12686 C 0.05572 -0.12825 0.05586 -0.12987 0.05625 -0.13102 C 0.05664 -0.13241 0.05729 -0.1338 0.05781 -0.13519 C 0.05807 -0.13612 0.05833 -0.13704 0.05859 -0.13774 L 0.05859 -0.1375 " pathEditMode="relative" rAng="0" ptsTypes="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3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27 0.00671 L 0.02527 0.00671 C 0.02761 -0.05649 0.02566 0.00254 0.02683 -0.1375 C 0.02696 -0.15764 0.02735 -0.17755 0.02761 -0.19746 C 0.0254 -0.2294 0.02448 -0.25695 0.01993 -0.28727 C 0.01797 -0.29954 0.0168 -0.30487 0.01224 -0.3132 C 0.00977 -0.31737 0.00508 -0.32107 0.00222 -0.32269 C -0.00039 -0.32408 -0.00338 -0.32454 -0.00611 -0.32524 C -0.01861 -0.33357 -0.00624 -0.32477 -0.01757 -0.33496 C -0.02395 -0.34051 -0.01915 -0.33542 -0.02369 -0.33889 C -0.02473 -0.33982 -0.02578 -0.34098 -0.02683 -0.34167 C -0.02773 -0.34237 -0.02891 -0.3426 -0.02982 -0.34306 C -0.03059 -0.34352 -0.03138 -0.34399 -0.03217 -0.34445 C -0.03295 -0.34537 -0.03359 -0.3463 -0.0345 -0.347 C -0.03776 -0.35 -0.0448 -0.34954 -0.04674 -0.34977 C -0.0681 -0.3625 -0.05052 -0.35255 -0.10951 -0.35255 C -0.11589 -0.35255 -0.12227 -0.35162 -0.12865 -0.35116 L -0.13477 -0.34977 C -0.13724 -0.34931 -0.13985 -0.34908 -0.14245 -0.34838 C -0.14493 -0.34769 -0.14753 -0.34607 -0.15 -0.34584 C -0.15586 -0.34491 -0.16185 -0.34491 -0.16771 -0.34445 C -0.17318 -0.34237 -0.17631 -0.34075 -0.18295 -0.34445 C -0.18399 -0.34491 -0.18334 -0.34815 -0.18373 -0.34977 C -0.18412 -0.35139 -0.18451 -0.35278 -0.18529 -0.35394 C -0.18594 -0.35487 -0.1875 -0.35533 -0.1875 -0.35533 L -0.18685 -0.35787 " pathEditMode="relative" ptsTypes="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243 L -0.07344 0.0243 C -0.0737 0.03148 -0.07331 0.03889 -0.07422 0.04606 C -0.07474 0.0493 -0.07631 0.05139 -0.07735 0.05416 C -0.07813 0.05648 -0.07852 0.05903 -0.07969 0.06111 C -0.08047 0.0625 -0.08177 0.06273 -0.08269 0.06366 C -0.08972 0.07153 -0.08151 0.06412 -0.08959 0.07199 C -0.09597 0.07801 -0.09662 0.07824 -0.10261 0.08287 C -0.10508 0.08241 -0.10782 0.08264 -0.11029 0.08148 C -0.11146 0.08079 -0.1125 0.07916 -0.11328 0.07731 C -0.11433 0.075 -0.11485 0.07199 -0.11563 0.06921 C -0.11745 0.06157 -0.11914 0.0537 -0.12097 0.04606 C -0.12552 0.02616 -0.13151 -0.0007 -0.13477 -0.01921 C -0.13594 -0.02639 -0.13698 -0.03403 -0.13855 -0.04097 C -0.13985 -0.04653 -0.1474 -0.0757 -0.15078 -0.0831 C -0.1517 -0.08519 -0.15339 -0.08588 -0.15456 -0.08727 C -0.1694 -0.08496 -0.17214 -0.08889 -0.18295 -0.075 C -0.1862 -0.07084 -0.19388 -0.05486 -0.19597 -0.04908 C -0.19701 -0.0463 -0.1974 -0.04283 -0.19818 -0.03959 C -0.19935 -0.03542 -0.20092 -0.03148 -0.20209 -0.02732 C -0.203 -0.02431 -0.20313 -0.0206 -0.2043 -0.01783 C -0.21159 -0.00162 -0.2125 -0.00185 -0.22201 0.00532 C -0.22448 0.00717 -0.22696 0.00972 -0.22956 0.01065 C -0.2336 0.01204 -0.23776 0.01157 -0.2418 0.01204 C -0.25183 0.00972 -0.26198 0.00995 -0.27175 0.00532 C -0.29401 -0.00579 -0.30391 -0.0169 -0.32149 -0.03426 C -0.33217 -0.06482 -0.32435 -0.04398 -0.35287 -0.09676 C -0.35886 -0.10787 -0.36693 -0.12315 -0.375 -0.1294 C -0.38477 -0.13704 -0.40508 -0.14398 -0.41628 -0.14838 C -0.42214 -0.14607 -0.42826 -0.14514 -0.43399 -0.14167 C -0.43972 -0.13796 -0.44284 -0.1294 -0.44623 -0.1213 C -0.44779 -0.11713 -0.44948 -0.11343 -0.45078 -0.10903 C -0.45209 -0.10417 -0.45261 -0.09884 -0.45378 -0.09398 C -0.46055 -0.06852 -0.45378 -0.10209 -0.45847 -0.07778 C -0.45873 -0.07199 -0.46016 -0.0588 -0.45847 -0.05324 C -0.45677 -0.04792 -0.45443 -0.04283 -0.45157 -0.03959 C -0.4448 -0.03264 -0.43008 -0.02338 -0.43008 -0.02338 C -0.42422 -0.02477 -0.41797 -0.02338 -0.4125 -0.02732 C -0.40222 -0.03472 -0.40052 -0.04861 -0.39649 -0.06412 C -0.39584 -0.07662 -0.39297 -0.10347 -0.39714 -0.11713 C -0.39922 -0.12361 -0.403 -0.12778 -0.40638 -0.13218 C -0.40899 -0.13542 -0.41172 -0.13866 -0.41485 -0.14028 C -0.41875 -0.14236 -0.42292 -0.14213 -0.42709 -0.14306 C -0.43164 -0.14213 -0.43646 -0.14259 -0.44076 -0.14028 C -0.45495 -0.13264 -0.4573 -0.12593 -0.46758 -0.11042 C -0.47539 -0.08565 -0.47448 -0.09167 -0.47904 -0.06412 C -0.48203 -0.04653 -0.48125 -0.03866 -0.4875 -0.02338 C -0.48985 -0.01759 -0.49284 -0.01273 -0.49597 -0.00834 C -0.50456 0.0037 -0.51224 0.01065 -0.52266 0.0162 C -0.53985 0.02523 -0.55782 0.03009 -0.57552 0.03379 C -0.58464 0.03565 -0.59388 0.03704 -0.603 0.03796 C -0.61224 0.03889 -0.62136 0.03889 -0.6306 0.03935 C -0.63763 0.03889 -0.66472 0.03866 -0.675 0.03518 C -0.68269 0.03241 -0.69024 0.02801 -0.69792 0.0243 C -0.70482 0.01713 -0.71302 0.01273 -0.71862 0.00254 C -0.72552 -0.01019 -0.72748 -0.03843 -0.7293 -0.05463 C -0.72878 -0.06227 -0.72878 -0.07014 -0.72774 -0.07778 C -0.72565 -0.09329 -0.72019 -0.12384 -0.72019 -0.12384 C -0.71967 -0.13079 -0.71823 -0.1375 -0.71862 -0.14421 C -0.71993 -0.16898 -0.72487 -0.17593 -0.73776 -0.18773 C -0.74141 -0.19144 -0.74584 -0.19144 -0.75 -0.19329 C -0.76758 -0.18241 -0.7698 -0.1882 -0.77826 -0.16204 C -0.7819 -0.1507 -0.7875 -0.12662 -0.7875 -0.12662 C -0.78802 -0.12222 -0.78907 -0.11759 -0.78894 -0.11296 C -0.78881 -0.10301 -0.78907 -0.09213 -0.78672 -0.0831 C -0.78099 -0.06204 -0.76771 -0.0544 -0.7569 -0.04653 C -0.74818 -0.04005 -0.73659 -0.0331 -0.72696 -0.02871 C -0.72344 -0.02709 -0.71993 -0.02546 -0.71628 -0.02477 C -0.70717 -0.02269 -0.69792 -0.02153 -0.68881 -0.0206 C -0.67735 -0.01921 -0.66576 -0.01875 -0.6543 -0.01783 C -0.63112 -0.00996 -0.61498 -0.00509 -0.59154 0.00671 C -0.58125 0.0118 -0.57136 0.01967 -0.56094 0.0243 C -0.54571 0.03102 -0.51094 0.04004 -0.49362 0.04329 C -0.48164 0.0456 -0.46953 0.04583 -0.45769 0.04884 C -0.45052 0.05046 -0.44336 0.05324 -0.4362 0.05416 C -0.42761 0.05532 -0.41888 0.05509 -0.41016 0.05555 L -0.39102 0.05694 C -0.37683 0.05555 -0.36237 0.05625 -0.34818 0.05278 C -0.33477 0.04954 -0.30847 0.03657 -0.30847 0.03657 C -0.3043 0.03287 -0.29987 0.03055 -0.29623 0.02569 C -0.2819 0.00648 -0.27045 -0.01875 -0.25873 -0.04236 C -0.24987 -0.05996 -0.24688 -0.06227 -0.24258 -0.08171 C -0.24076 -0.09028 -0.23959 -0.09908 -0.23802 -0.10764 C -0.23633 -0.1331 -0.2362 -0.13148 -0.23568 -0.15926 C -0.23542 -0.18472 -0.23542 -0.20996 -0.23503 -0.23542 C -0.2349 -0.23727 -0.23399 -0.25 -0.23347 -0.25301 C -0.23308 -0.25509 -0.23243 -0.25671 -0.2319 -0.25857 C -0.23164 -0.26088 -0.23138 -0.26296 -0.23112 -0.26528 C -0.23086 -0.26806 -0.23073 -0.27084 -0.23034 -0.27361 C -0.22943 -0.28241 -0.22956 -0.27523 -0.22956 -0.28426 L -0.22956 -0.28426 " pathEditMode="relative" ptsTypes="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41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6C6379-7B31-7478-6DF7-52C125FB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11374016" cy="1325563"/>
          </a:xfrm>
        </p:spPr>
        <p:txBody>
          <a:bodyPr/>
          <a:lstStyle/>
          <a:p>
            <a:r>
              <a:rPr lang="hu-HU" dirty="0"/>
              <a:t>Miért fontos tudni a mikrofon karakterisztikáját?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02928D1-00A6-28B6-CD1E-1A1E9613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42" y="2644951"/>
            <a:ext cx="1540564" cy="232538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7EFE41-52D5-91C8-4BAB-9281FC24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15" y="4970331"/>
            <a:ext cx="1249017" cy="1217792"/>
          </a:xfrm>
          <a:prstGeom prst="rect">
            <a:avLst/>
          </a:prstGeom>
        </p:spPr>
      </p:pic>
      <p:sp>
        <p:nvSpPr>
          <p:cNvPr id="10" name="Tartalom helye 2">
            <a:extLst>
              <a:ext uri="{FF2B5EF4-FFF2-40B4-BE49-F238E27FC236}">
                <a16:creationId xmlns:a16="http://schemas.microsoft.com/office/drawing/2014/main" id="{5F35EC2E-92B0-162C-0B5C-F192D52A3B94}"/>
              </a:ext>
            </a:extLst>
          </p:cNvPr>
          <p:cNvSpPr txBox="1">
            <a:spLocks/>
          </p:cNvSpPr>
          <p:nvPr/>
        </p:nvSpPr>
        <p:spPr>
          <a:xfrm>
            <a:off x="7723618" y="3068321"/>
            <a:ext cx="292608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/>
              <a:t>Gömb</a:t>
            </a:r>
            <a:endParaRPr lang="hu-HU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283924E9-8435-AC4D-F134-6B5F7D0C45B0}"/>
              </a:ext>
            </a:extLst>
          </p:cNvPr>
          <p:cNvSpPr/>
          <p:nvPr/>
        </p:nvSpPr>
        <p:spPr>
          <a:xfrm>
            <a:off x="1091578" y="1556226"/>
            <a:ext cx="4177004" cy="4177004"/>
          </a:xfrm>
          <a:prstGeom prst="ellipse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6D08131E-D0E3-5085-3150-8F715607B34E}"/>
              </a:ext>
            </a:extLst>
          </p:cNvPr>
          <p:cNvSpPr txBox="1">
            <a:spLocks/>
          </p:cNvSpPr>
          <p:nvPr/>
        </p:nvSpPr>
        <p:spPr>
          <a:xfrm>
            <a:off x="7723618" y="4246881"/>
            <a:ext cx="292608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>
                <a:sym typeface="Wingdings" panose="05000000000000000000" pitchFamily="2" charset="2"/>
              </a:rPr>
              <a:t></a:t>
            </a:r>
            <a:endParaRPr lang="en-US" sz="4000" dirty="0"/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7DEBCB7C-3D0B-53AA-F1B8-CB101299F87E}"/>
              </a:ext>
            </a:extLst>
          </p:cNvPr>
          <p:cNvGrpSpPr/>
          <p:nvPr/>
        </p:nvGrpSpPr>
        <p:grpSpPr>
          <a:xfrm>
            <a:off x="2689921" y="1556226"/>
            <a:ext cx="4177004" cy="4631897"/>
            <a:chOff x="3170141" y="1556226"/>
            <a:chExt cx="4177004" cy="4631897"/>
          </a:xfrm>
        </p:grpSpPr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F0D9B80-03A5-6D9F-B909-BD2AFECF6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0505" y="2644951"/>
              <a:ext cx="1540564" cy="2325380"/>
            </a:xfrm>
            <a:prstGeom prst="rect">
              <a:avLst/>
            </a:prstGeom>
          </p:spPr>
        </p:pic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ED5C3A08-75F0-46D5-A179-05BB3B743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6278" y="4970331"/>
              <a:ext cx="1249017" cy="1217792"/>
            </a:xfrm>
            <a:prstGeom prst="rect">
              <a:avLst/>
            </a:prstGeom>
          </p:spPr>
        </p:pic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64F6B8E2-C21E-9992-4D62-0AE47DB27F44}"/>
                </a:ext>
              </a:extLst>
            </p:cNvPr>
            <p:cNvSpPr/>
            <p:nvPr/>
          </p:nvSpPr>
          <p:spPr>
            <a:xfrm>
              <a:off x="3170141" y="1556226"/>
              <a:ext cx="4177004" cy="4177004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4869498F-AA69-F95D-9CDC-55DCB93589C8}"/>
              </a:ext>
            </a:extLst>
          </p:cNvPr>
          <p:cNvGrpSpPr/>
          <p:nvPr/>
        </p:nvGrpSpPr>
        <p:grpSpPr>
          <a:xfrm>
            <a:off x="4566217" y="1556226"/>
            <a:ext cx="4177004" cy="4631897"/>
            <a:chOff x="3170141" y="1556226"/>
            <a:chExt cx="4177004" cy="4631897"/>
          </a:xfrm>
        </p:grpSpPr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F5AB40C5-2AC8-2316-5DFA-DC4B69433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0505" y="2644951"/>
              <a:ext cx="1540564" cy="2325380"/>
            </a:xfrm>
            <a:prstGeom prst="rect">
              <a:avLst/>
            </a:prstGeom>
          </p:spPr>
        </p:pic>
        <p:pic>
          <p:nvPicPr>
            <p:cNvPr id="24" name="Kép 23">
              <a:extLst>
                <a:ext uri="{FF2B5EF4-FFF2-40B4-BE49-F238E27FC236}">
                  <a16:creationId xmlns:a16="http://schemas.microsoft.com/office/drawing/2014/main" id="{57D84B95-1CF1-19EA-D57C-8954DE41C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6278" y="4970331"/>
              <a:ext cx="1249017" cy="1217792"/>
            </a:xfrm>
            <a:prstGeom prst="rect">
              <a:avLst/>
            </a:prstGeom>
          </p:spPr>
        </p:pic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4D77E0B2-B4E3-372D-AA24-E6B41280182B}"/>
                </a:ext>
              </a:extLst>
            </p:cNvPr>
            <p:cNvSpPr/>
            <p:nvPr/>
          </p:nvSpPr>
          <p:spPr>
            <a:xfrm>
              <a:off x="3170141" y="1556226"/>
              <a:ext cx="4177004" cy="4177004"/>
            </a:xfrm>
            <a:prstGeom prst="ellipse">
              <a:avLst/>
            </a:prstGeom>
            <a:solidFill>
              <a:srgbClr val="FF0000">
                <a:alpha val="32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1102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6C6379-7B31-7478-6DF7-52C125FB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94" y="365125"/>
            <a:ext cx="11374016" cy="1325563"/>
          </a:xfrm>
        </p:spPr>
        <p:txBody>
          <a:bodyPr/>
          <a:lstStyle/>
          <a:p>
            <a:r>
              <a:rPr lang="hu-HU" dirty="0"/>
              <a:t>Miért fontos tudni a mikrofon karakterisztikáját?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02928D1-00A6-28B6-CD1E-1A1E9613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42" y="2644951"/>
            <a:ext cx="1540564" cy="232538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7EFE41-52D5-91C8-4BAB-9281FC24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15" y="4970331"/>
            <a:ext cx="1249017" cy="1217792"/>
          </a:xfrm>
          <a:prstGeom prst="rect">
            <a:avLst/>
          </a:prstGeom>
        </p:spPr>
      </p:pic>
      <p:sp>
        <p:nvSpPr>
          <p:cNvPr id="8" name="Ellipszis 7">
            <a:extLst>
              <a:ext uri="{FF2B5EF4-FFF2-40B4-BE49-F238E27FC236}">
                <a16:creationId xmlns:a16="http://schemas.microsoft.com/office/drawing/2014/main" id="{283924E9-8435-AC4D-F134-6B5F7D0C45B0}"/>
              </a:ext>
            </a:extLst>
          </p:cNvPr>
          <p:cNvSpPr/>
          <p:nvPr/>
        </p:nvSpPr>
        <p:spPr>
          <a:xfrm>
            <a:off x="1847241" y="983642"/>
            <a:ext cx="2509964" cy="2509964"/>
          </a:xfrm>
          <a:prstGeom prst="ellipse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5F35EC2E-92B0-162C-0B5C-F192D52A3B94}"/>
              </a:ext>
            </a:extLst>
          </p:cNvPr>
          <p:cNvSpPr txBox="1">
            <a:spLocks/>
          </p:cNvSpPr>
          <p:nvPr/>
        </p:nvSpPr>
        <p:spPr>
          <a:xfrm>
            <a:off x="7723618" y="3068321"/>
            <a:ext cx="2926080" cy="7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/>
              <a:t>Nyolcas</a:t>
            </a: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6DF77C13-56FB-2CE9-1E52-E2ECC1E45DB6}"/>
              </a:ext>
            </a:extLst>
          </p:cNvPr>
          <p:cNvSpPr/>
          <p:nvPr/>
        </p:nvSpPr>
        <p:spPr>
          <a:xfrm>
            <a:off x="1847241" y="3493606"/>
            <a:ext cx="2509964" cy="2509964"/>
          </a:xfrm>
          <a:prstGeom prst="ellipse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8AC5B9E-D2FA-E8D2-C203-BAA361FB5CF2}"/>
              </a:ext>
            </a:extLst>
          </p:cNvPr>
          <p:cNvSpPr txBox="1">
            <a:spLocks/>
          </p:cNvSpPr>
          <p:nvPr/>
        </p:nvSpPr>
        <p:spPr>
          <a:xfrm>
            <a:off x="7723618" y="3807641"/>
            <a:ext cx="2926080" cy="70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>
                <a:sym typeface="Wingdings" panose="05000000000000000000" pitchFamily="2" charset="2"/>
              </a:rPr>
              <a:t>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93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se mikrofon">
            <a:extLst>
              <a:ext uri="{FF2B5EF4-FFF2-40B4-BE49-F238E27FC236}">
                <a16:creationId xmlns:a16="http://schemas.microsoft.com/office/drawing/2014/main" id="{E2EA5BA1-0765-9F7E-BAF2-55289FAB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" y="1148715"/>
            <a:ext cx="48387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6C6379-7B31-7478-6DF7-52C125FB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189975"/>
            <a:ext cx="11374016" cy="1325563"/>
          </a:xfrm>
        </p:spPr>
        <p:txBody>
          <a:bodyPr/>
          <a:lstStyle/>
          <a:p>
            <a:r>
              <a:rPr lang="hu-HU" dirty="0"/>
              <a:t>Miért fontos tudni a mikrofon karakterisztikáját?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02928D1-00A6-28B6-CD1E-1A1E9613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942" y="2644951"/>
            <a:ext cx="1540564" cy="232538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7EFE41-52D5-91C8-4BAB-9281FC243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15" y="4970331"/>
            <a:ext cx="1249017" cy="1217792"/>
          </a:xfrm>
          <a:prstGeom prst="rect">
            <a:avLst/>
          </a:prstGeom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F8FF1921-11E9-7198-FDDB-9A9EE3597431}"/>
              </a:ext>
            </a:extLst>
          </p:cNvPr>
          <p:cNvSpPr txBox="1">
            <a:spLocks/>
          </p:cNvSpPr>
          <p:nvPr/>
        </p:nvSpPr>
        <p:spPr>
          <a:xfrm>
            <a:off x="7723618" y="3068321"/>
            <a:ext cx="2926080" cy="7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/>
              <a:t>Vese</a:t>
            </a:r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9A87D547-E021-984E-4A27-C0FDC93987A5}"/>
              </a:ext>
            </a:extLst>
          </p:cNvPr>
          <p:cNvSpPr txBox="1">
            <a:spLocks/>
          </p:cNvSpPr>
          <p:nvPr/>
        </p:nvSpPr>
        <p:spPr>
          <a:xfrm>
            <a:off x="7723618" y="3807641"/>
            <a:ext cx="2926080" cy="70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>
                <a:sym typeface="Wingdings" panose="05000000000000000000" pitchFamily="2" charset="2"/>
              </a:rPr>
              <a:t>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647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cardoid">
            <a:extLst>
              <a:ext uri="{FF2B5EF4-FFF2-40B4-BE49-F238E27FC236}">
                <a16:creationId xmlns:a16="http://schemas.microsoft.com/office/drawing/2014/main" id="{9C21C8A5-D866-C48A-4B6D-A747A78C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2" y="1148715"/>
            <a:ext cx="47815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6C6379-7B31-7478-6DF7-52C125FB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189975"/>
            <a:ext cx="11374016" cy="1325563"/>
          </a:xfrm>
        </p:spPr>
        <p:txBody>
          <a:bodyPr/>
          <a:lstStyle/>
          <a:p>
            <a:r>
              <a:rPr lang="hu-HU" dirty="0"/>
              <a:t>Miért fontos tudni a mikrofon karakterisztikáját?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02928D1-00A6-28B6-CD1E-1A1E9613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702" y="2644951"/>
            <a:ext cx="1540564" cy="232538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7EFE41-52D5-91C8-4BAB-9281FC243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475" y="4970331"/>
            <a:ext cx="1249017" cy="1217792"/>
          </a:xfrm>
          <a:prstGeom prst="rect">
            <a:avLst/>
          </a:prstGeom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id="{D4E97C36-B63C-38E9-5FAD-3C0133A7EA67}"/>
              </a:ext>
            </a:extLst>
          </p:cNvPr>
          <p:cNvSpPr txBox="1">
            <a:spLocks/>
          </p:cNvSpPr>
          <p:nvPr/>
        </p:nvSpPr>
        <p:spPr>
          <a:xfrm>
            <a:off x="7538720" y="3068320"/>
            <a:ext cx="3352800" cy="216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/>
              <a:t>Szuper- és </a:t>
            </a:r>
            <a:r>
              <a:rPr lang="hu-HU" sz="4000" dirty="0" err="1"/>
              <a:t>hiperkardioid</a:t>
            </a:r>
            <a:endParaRPr lang="hu-HU" sz="4000" dirty="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91021156-B52F-E149-5693-41A0B69C9CEF}"/>
              </a:ext>
            </a:extLst>
          </p:cNvPr>
          <p:cNvSpPr txBox="1">
            <a:spLocks/>
          </p:cNvSpPr>
          <p:nvPr/>
        </p:nvSpPr>
        <p:spPr>
          <a:xfrm>
            <a:off x="7752080" y="4427401"/>
            <a:ext cx="2926080" cy="70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>
                <a:sym typeface="Wingdings" panose="05000000000000000000" pitchFamily="2" charset="2"/>
              </a:rPr>
              <a:t></a:t>
            </a:r>
            <a:endParaRPr lang="hu-HU" sz="4000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834A8FC-9303-0977-A15F-45E79E4F4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20590">
            <a:off x="314359" y="4058704"/>
            <a:ext cx="1249017" cy="1217792"/>
          </a:xfrm>
          <a:prstGeom prst="rect">
            <a:avLst/>
          </a:prstGeom>
        </p:spPr>
      </p:pic>
      <p:sp>
        <p:nvSpPr>
          <p:cNvPr id="14" name="Tartalom helye 2">
            <a:extLst>
              <a:ext uri="{FF2B5EF4-FFF2-40B4-BE49-F238E27FC236}">
                <a16:creationId xmlns:a16="http://schemas.microsoft.com/office/drawing/2014/main" id="{F7C3647A-C37C-A06B-35F0-1C80CAD5873B}"/>
              </a:ext>
            </a:extLst>
          </p:cNvPr>
          <p:cNvSpPr txBox="1">
            <a:spLocks/>
          </p:cNvSpPr>
          <p:nvPr/>
        </p:nvSpPr>
        <p:spPr>
          <a:xfrm>
            <a:off x="7752080" y="4389413"/>
            <a:ext cx="2926080" cy="311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dirty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71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zámítógépes technológia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66_TF02901026_TF02901026.potx" id="{564A31B6-16CB-4D80-9004-6A6AD8F5FE0C}" vid="{1EF8D9C0-D9A1-4861-B119-1265E35248D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754</Words>
  <Application>Microsoft Office PowerPoint</Application>
  <PresentationFormat>Szélesvásznú</PresentationFormat>
  <Paragraphs>132</Paragraphs>
  <Slides>28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Consolas</vt:lpstr>
      <vt:lpstr>Quicksand</vt:lpstr>
      <vt:lpstr>Office-téma</vt:lpstr>
      <vt:lpstr>Számítógépes technológia 16x9</vt:lpstr>
      <vt:lpstr>Hangtechnikai alapismeretek – főleg nem hangtechnikusoknak</vt:lpstr>
      <vt:lpstr>Mai témáink</vt:lpstr>
      <vt:lpstr>A mikrofonok típusai, jellemzői</vt:lpstr>
      <vt:lpstr>Dinamikus, kondenzátor mikrofon összehasonlítása</vt:lpstr>
      <vt:lpstr>A mikrofonok karakterisztikája (irányítottsága)</vt:lpstr>
      <vt:lpstr>Miért fontos tudni a mikrofon karakterisztikáját?</vt:lpstr>
      <vt:lpstr>Miért fontos tudni a mikrofon karakterisztikáját?</vt:lpstr>
      <vt:lpstr>Miért fontos tudni a mikrofon karakterisztikáját?</vt:lpstr>
      <vt:lpstr>Miért fontos tudni a mikrofon karakterisztikáját?</vt:lpstr>
      <vt:lpstr>Miért fontos tudni a mikrofon karakterisztikáját?</vt:lpstr>
      <vt:lpstr>A Larsen effektus</vt:lpstr>
      <vt:lpstr>A gerjedés megakadályozásának lehetőségei</vt:lpstr>
      <vt:lpstr>A proximity effektus</vt:lpstr>
      <vt:lpstr>Hogyan NE használjuk a mikrofont?</vt:lpstr>
      <vt:lpstr>PowerPoint-bemutató</vt:lpstr>
      <vt:lpstr>PowerPoint-bemutató</vt:lpstr>
      <vt:lpstr>A kábelek főbb típusai</vt:lpstr>
      <vt:lpstr>Aszimmetrikus kábelek és csatlakozók</vt:lpstr>
      <vt:lpstr>Szimmetrikus kábelek és csatlakozók</vt:lpstr>
      <vt:lpstr>Miért „jobb” szimmetrikus kábelt használni?</vt:lpstr>
      <vt:lpstr>Miért „jobb” szimmetrikus kábelt használni?</vt:lpstr>
      <vt:lpstr>Hogyan csináljunk asszimmetrikus kábelből szimmetrikust?</vt:lpstr>
      <vt:lpstr>Mi az a földhurok?</vt:lpstr>
      <vt:lpstr>A hangtechnikus kottája – Mi fán terem a rider?</vt:lpstr>
      <vt:lpstr>Miért fontos egy (jól megírt) rider?</vt:lpstr>
      <vt:lpstr>Mit kell tartalmaznia egy ridernek?</vt:lpstr>
      <vt:lpstr>Nézzünk pár példát a riderre!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Nagy Lajos</dc:creator>
  <cp:lastModifiedBy>Nagy Lajos</cp:lastModifiedBy>
  <cp:revision>12</cp:revision>
  <dcterms:created xsi:type="dcterms:W3CDTF">2023-08-12T07:48:59Z</dcterms:created>
  <dcterms:modified xsi:type="dcterms:W3CDTF">2023-08-14T15:49:53Z</dcterms:modified>
</cp:coreProperties>
</file>